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9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84" y="-7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A9E-2D2D-44DF-AFBD-EF54DD88015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A715A9E-2D2D-44DF-AFBD-EF54DD88015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5B27C14-C002-4C8E-8A51-9C5EA2562D7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yandex.ru/yandsearch?text=%D0%92%D0%BE%D0%B4%D0%BE%D0%BE%D1%82%D0%BB%D0%B8%D0%B2%20%D0%B2%20%D0%B3%D1%80%D1%83%D0%BD%D1%82%D0%B5&amp;fp=0&amp;pos=13&amp;uinfo=ww-1349-wh-643-fw-1124-fh-448-pd-1&amp;rpt=simage&amp;img_url=http://cs4229.userapi.com/u76432479/-14/x_a8057bf6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yandex.ru/yandsearch?text=%D0%92%D0%BE%D0%B4%D0%BE%D0%BE%D1%82%D0%BB%D0%B8%D0%B2%20%D0%B2%20%D0%B3%D1%80%D1%83%D0%BD%D1%82%D0%B5&amp;fp=0&amp;pos=27&amp;uinfo=ww-1349-wh-643-fw-1124-fh-448-pd-1&amp;rpt=simage&amp;img_url=http://www.angara.net/upload/04/66/f_190466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hyperlink" Target="http://images.yandex.ru/yandsearch?p=2&amp;text=%D0%B2%D0%BE%D0%B4%D0%BE%D0%BF%D0%BE%D0%BD%D0%B8%D0%B6%D0%B5%D0%BD%D0%B8%D0%B5&amp;fp=2&amp;pos=62&amp;uinfo=ww-1349-wh-643-fw-1124-fh-448-pd-1&amp;rpt=simage&amp;img_url=http://img15.slando.ru/images_slandoru/97202613_2_1000x700_vodoponizhenie-inzhenernye-seti-zemlyanye-raboty-fotografii_rev006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ru/url?sa=i&amp;rct=j&amp;q=&amp;esrc=s&amp;frm=1&amp;source=images&amp;cd=&amp;cad=rja&amp;docid=D79wi2KmscitWM&amp;tbnid=scQf6CnP6fNvEM:&amp;ved=0CAUQjRw&amp;url=http://dom.dacha-dom.ru/drain.html&amp;ei=8Yx8UpeaBdKw4QT594HwBw&amp;bvm=bv.56146854,d.bGE&amp;psig=AFQjCNHi1f6DA9_k3d9PApOSvPjsiGpC1g&amp;ust=138398062107367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hyperlink" Target="http://www.google.ru/url?sa=i&amp;rct=j&amp;q=&amp;esrc=s&amp;frm=1&amp;source=images&amp;cd=&amp;cad=rja&amp;docid=t0OKVwa6TPV2WM&amp;tbnid=8YaG7Lvcm_BWRM:&amp;ved=0CAUQjRw&amp;url=http://www.bronepol.ru/y7/i/index.php?ELEMENT_ID=6470&amp;ei=ao18Ur2WB-mL4ASz84G4BA&amp;bvm=bv.56146854,d.bGE&amp;psig=AFQjCNHi1f6DA9_k3d9PApOSvPjsiGpC1g&amp;ust=138398062107367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ru/url?sa=i&amp;rct=j&amp;q=&amp;esrc=s&amp;frm=1&amp;source=images&amp;cd=&amp;cad=rja&amp;docid=KyG_WVGuOg_-2M&amp;tbnid=JQpX1GiSQFxbEM:&amp;ved=0CAUQjRw&amp;url=http://www.highschool72.ru/?p=378&amp;ei=_I18UsH7D8Ht4gTInIGQDg&amp;bvm=bv.56146854,d.bGE&amp;psig=AFQjCNHU6JQy6FBQeOmyGC5mIBXcjdUuow&amp;ust=138398089646667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hyperlink" Target="http://images.yandex.ru/yandsearch?p=1&amp;text=%D0%B2%D0%BE%D0%B4%D0%BE%D0%BF%D0%BE%D0%BD%D0%B8%D0%B6%D0%B5%D0%BD%D0%B8%D0%B5&amp;fp=1&amp;pos=40&amp;uinfo=ww-1349-wh-643-fw-1124-fh-448-pd-1&amp;rpt=simage&amp;img_url=http://images.tiu.ru/34256_w200_h200_l_drenazh_shema_tekst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ru/url?sa=i&amp;rct=j&amp;q=&amp;esrc=s&amp;frm=1&amp;source=images&amp;cd=&amp;cad=rja&amp;docid=KyG_WVGuOg_-2M&amp;tbnid=JQpX1GiSQFxbEM:&amp;ved=0CAUQjRw&amp;url=http://www.drenazh-uchastka.ru/raboty/&amp;ei=xI58Usj9NYiJ4gT8w4GACw&amp;bvm=bv.56146854,d.bGE&amp;psig=AFQjCNHU6JQy6FBQeOmyGC5mIBXcjdUuow&amp;ust=1383980896466676" TargetMode="External"/><Relationship Id="rId5" Type="http://schemas.openxmlformats.org/officeDocument/2006/relationships/image" Target="../media/image19.jpeg"/><Relationship Id="rId4" Type="http://schemas.openxmlformats.org/officeDocument/2006/relationships/hyperlink" Target="http://images.yandex.ru/yandsearch?p=1&amp;text=%D0%B2%D0%BE%D0%B4%D0%BE%D0%BF%D0%BE%D0%BD%D0%B8%D0%B6%D0%B5%D0%BD%D0%B8%D0%B5&amp;fp=1&amp;pos=53&amp;uinfo=ww-1349-wh-643-fw-1124-fh-448-pd-1&amp;rpt=simage&amp;img_url=http://www.vostok-met.ru/wp-content/uploads/2013/01/showpic.jpe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google.ru/url?sa=i&amp;rct=j&amp;q=&amp;esrc=s&amp;frm=1&amp;source=images&amp;cd=&amp;cad=rja&amp;docid=DsJLVSMPlKjzMM&amp;tbnid=egz0wHPpqdhV_M:&amp;ved=0CAUQjRw&amp;url=http://rosburstroy.ru/stroitelnoe-vodoponizhenie/&amp;ei=WJx8UpD0F8bI4gSnlICwAQ&amp;bvm=bv.56146854,d.bGE&amp;psig=AFQjCNGnPpLJgIiZTUbdmAsVdxCNT7-XHA&amp;ust=138398459678331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hyperlink" Target="http://www.google.ru/url?sa=i&amp;rct=j&amp;q=&amp;esrc=s&amp;frm=1&amp;source=images&amp;cd=&amp;cad=rja&amp;docid=vOGW43MWioXSkM&amp;tbnid=C7tIircrEjvnIM:&amp;ved=0CAUQjRw&amp;url=http://usho.ru/phot.php?id_parent=27&amp;ei=5Zx8UuWZB4vc4wSC3oGgAw&amp;bvm=bv.56146854,d.bGE&amp;psig=AFQjCNGnPpLJgIiZTUbdmAsVdxCNT7-XHA&amp;ust=138398459678331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www.google.ru/url?sa=i&amp;rct=j&amp;q=&amp;esrc=s&amp;source=images&amp;cd=&amp;cad=rja&amp;uact=8&amp;docid=ftNiST81PFAe_M&amp;tbnid=luLmeBaduuPd5M:&amp;ved=0CAUQjRw&amp;url=http://vkjournal.ru/doc/332090&amp;ei=wJvDU8yFC6HoywPv44CgAg&amp;bvm=bv.70810081,d.bGQ&amp;psig=AFQjCNF7EdWaXR0M62lwjGSUsCx6JEIaQw&amp;ust=140541471212063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9928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indent="0" algn="ctr">
              <a:buNone/>
            </a:pP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ТЕХНОЛОГИЯ </a:t>
            </a:r>
            <a:r>
              <a:rPr lang="ru-RU" sz="4000" dirty="0"/>
              <a:t>ВОЗВЕДЕНИЯ ЗАГЛУБЛЕННЫХ И ПОДЗЕМНЫХ СООРУЖЕНИЙ. ВОДОПОНИЖЕНИЕ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22978" y="1359932"/>
            <a:ext cx="27725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Лекция №1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4597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i="1" dirty="0" smtClean="0"/>
              <a:t>Содержание</a:t>
            </a:r>
            <a:endParaRPr lang="ru-RU" sz="3200" i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1475616"/>
            <a:ext cx="7128792" cy="4617680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ru-RU" dirty="0"/>
              <a:t>1.Возведение заглубленных и подземных </a:t>
            </a:r>
            <a:r>
              <a:rPr lang="ru-RU" dirty="0" smtClean="0"/>
              <a:t>сооружений	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2. Водопонижение с применением водоотлива, дренажа, </a:t>
            </a:r>
            <a:r>
              <a:rPr lang="ru-RU" dirty="0" err="1"/>
              <a:t>иглофильтровых</a:t>
            </a:r>
            <a:r>
              <a:rPr lang="ru-RU" dirty="0"/>
              <a:t> установок, </a:t>
            </a:r>
            <a:r>
              <a:rPr lang="ru-RU" dirty="0" err="1"/>
              <a:t>водопонижающих</a:t>
            </a:r>
            <a:r>
              <a:rPr lang="ru-RU" dirty="0"/>
              <a:t> (дренажных) </a:t>
            </a:r>
            <a:r>
              <a:rPr lang="ru-RU" dirty="0" smtClean="0"/>
              <a:t>систем</a:t>
            </a:r>
            <a:endParaRPr lang="ru-RU" dirty="0"/>
          </a:p>
          <a:p>
            <a:pPr marL="45720" indent="0">
              <a:buNone/>
            </a:pPr>
            <a:r>
              <a:rPr lang="ru-RU" dirty="0" smtClean="0"/>
              <a:t>   2.1</a:t>
            </a:r>
            <a:r>
              <a:rPr lang="ru-RU" dirty="0"/>
              <a:t>. Водоотлив	</a:t>
            </a:r>
          </a:p>
          <a:p>
            <a:pPr marL="45720" indent="0">
              <a:buNone/>
            </a:pPr>
            <a:r>
              <a:rPr lang="ru-RU" dirty="0" smtClean="0"/>
              <a:t>   2.2</a:t>
            </a:r>
            <a:r>
              <a:rPr lang="ru-RU" dirty="0"/>
              <a:t>. </a:t>
            </a:r>
            <a:r>
              <a:rPr lang="ru-RU" dirty="0" smtClean="0"/>
              <a:t>Дренаж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 </a:t>
            </a:r>
            <a:r>
              <a:rPr lang="ru-RU" dirty="0" smtClean="0"/>
              <a:t>  2.2.1</a:t>
            </a:r>
            <a:r>
              <a:rPr lang="ru-RU" dirty="0"/>
              <a:t>. Пластовый дренаж	</a:t>
            </a:r>
          </a:p>
          <a:p>
            <a:pPr marL="45720" indent="0">
              <a:buNone/>
            </a:pPr>
            <a:r>
              <a:rPr lang="ru-RU" dirty="0" smtClean="0"/>
              <a:t>   2.2.2</a:t>
            </a:r>
            <a:r>
              <a:rPr lang="ru-RU" dirty="0"/>
              <a:t>. Кольцевой </a:t>
            </a:r>
            <a:r>
              <a:rPr lang="ru-RU" dirty="0" smtClean="0"/>
              <a:t>дренаж</a:t>
            </a:r>
            <a:endParaRPr lang="ru-RU" dirty="0"/>
          </a:p>
          <a:p>
            <a:pPr marL="45720" indent="0">
              <a:buNone/>
            </a:pPr>
            <a:r>
              <a:rPr lang="ru-RU" dirty="0" smtClean="0"/>
              <a:t>   2.3</a:t>
            </a:r>
            <a:r>
              <a:rPr lang="ru-RU" dirty="0"/>
              <a:t>. Открытые </a:t>
            </a:r>
            <a:r>
              <a:rPr lang="ru-RU" dirty="0" err="1"/>
              <a:t>водопонизительные</a:t>
            </a:r>
            <a:r>
              <a:rPr lang="ru-RU" dirty="0"/>
              <a:t> </a:t>
            </a:r>
            <a:r>
              <a:rPr lang="ru-RU" dirty="0" smtClean="0"/>
              <a:t>скважины</a:t>
            </a:r>
            <a:endParaRPr lang="ru-RU" dirty="0"/>
          </a:p>
          <a:p>
            <a:pPr marL="45720" indent="0">
              <a:buNone/>
            </a:pPr>
            <a:r>
              <a:rPr lang="ru-RU" dirty="0" smtClean="0"/>
              <a:t>   2.3.1</a:t>
            </a:r>
            <a:r>
              <a:rPr lang="ru-RU" dirty="0"/>
              <a:t>. Водоприемная часть </a:t>
            </a:r>
            <a:r>
              <a:rPr lang="ru-RU" dirty="0" err="1"/>
              <a:t>водопонизительных</a:t>
            </a:r>
            <a:r>
              <a:rPr lang="ru-RU" dirty="0"/>
              <a:t> </a:t>
            </a:r>
            <a:r>
              <a:rPr lang="ru-RU" dirty="0" smtClean="0"/>
              <a:t>скважин</a:t>
            </a:r>
            <a:endParaRPr lang="ru-RU" dirty="0"/>
          </a:p>
          <a:p>
            <a:pPr marL="45720" indent="0">
              <a:buNone/>
            </a:pPr>
            <a:r>
              <a:rPr lang="ru-RU" dirty="0" smtClean="0"/>
              <a:t>   2.4</a:t>
            </a:r>
            <a:r>
              <a:rPr lang="ru-RU" dirty="0"/>
              <a:t>. </a:t>
            </a:r>
            <a:r>
              <a:rPr lang="ru-RU" dirty="0" err="1"/>
              <a:t>Водопонизительные</a:t>
            </a:r>
            <a:r>
              <a:rPr lang="ru-RU" dirty="0"/>
              <a:t> системы.	</a:t>
            </a:r>
          </a:p>
          <a:p>
            <a:pPr marL="45720" indent="0">
              <a:buNone/>
            </a:pPr>
            <a:r>
              <a:rPr lang="ru-RU" dirty="0" smtClean="0"/>
              <a:t>   2.4.1</a:t>
            </a:r>
            <a:r>
              <a:rPr lang="ru-RU" dirty="0"/>
              <a:t>. Отвод воды от </a:t>
            </a:r>
            <a:r>
              <a:rPr lang="ru-RU" dirty="0" err="1"/>
              <a:t>водопонизительных</a:t>
            </a:r>
            <a:r>
              <a:rPr lang="ru-RU" dirty="0"/>
              <a:t> систем.	</a:t>
            </a:r>
          </a:p>
          <a:p>
            <a:pPr marL="45720" indent="0">
              <a:buNone/>
            </a:pPr>
            <a:r>
              <a:rPr lang="ru-RU" dirty="0" smtClean="0"/>
              <a:t>   2.5</a:t>
            </a:r>
            <a:r>
              <a:rPr lang="ru-RU" dirty="0"/>
              <a:t>. Устройство </a:t>
            </a:r>
            <a:r>
              <a:rPr lang="ru-RU" dirty="0" err="1"/>
              <a:t>иглофильтровых</a:t>
            </a:r>
            <a:r>
              <a:rPr lang="ru-RU" dirty="0"/>
              <a:t> </a:t>
            </a:r>
            <a:r>
              <a:rPr lang="ru-RU" dirty="0" smtClean="0"/>
              <a:t>установок</a:t>
            </a:r>
            <a:endParaRPr lang="ru-RU" dirty="0"/>
          </a:p>
          <a:p>
            <a:pPr marL="45720" indent="0">
              <a:buNone/>
            </a:pPr>
            <a:r>
              <a:rPr lang="ru-RU" dirty="0" smtClean="0"/>
              <a:t>   2.5.1</a:t>
            </a:r>
            <a:r>
              <a:rPr lang="ru-RU" dirty="0"/>
              <a:t>. Легкие </a:t>
            </a:r>
            <a:r>
              <a:rPr lang="ru-RU" dirty="0" err="1"/>
              <a:t>иглофильтровые</a:t>
            </a:r>
            <a:r>
              <a:rPr lang="ru-RU" dirty="0"/>
              <a:t> </a:t>
            </a:r>
            <a:r>
              <a:rPr lang="ru-RU" dirty="0" smtClean="0"/>
              <a:t>установки</a:t>
            </a:r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832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016567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i="1" dirty="0" smtClean="0">
                <a:effectLst/>
              </a:rPr>
              <a:t>Возведение </a:t>
            </a:r>
            <a:r>
              <a:rPr lang="ru-RU" sz="2000" i="1" dirty="0">
                <a:effectLst/>
              </a:rPr>
              <a:t>заглубленных и подземных сооружений</a:t>
            </a:r>
            <a:endParaRPr lang="ru-RU" sz="2000" i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692696"/>
            <a:ext cx="8568952" cy="5778976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sz="1800" dirty="0" smtClean="0"/>
              <a:t>        Основными </a:t>
            </a:r>
            <a:r>
              <a:rPr lang="ru-RU" sz="1800" dirty="0"/>
              <a:t>факторами, способствующими необходимости использования подземного пространства городов, являются как нехватка свободных территорий в условиях исторически сформировавшейся застройки, так и требования развития городской инфраструктуры</a:t>
            </a:r>
            <a:r>
              <a:rPr lang="ru-RU" sz="1800" dirty="0" smtClean="0"/>
              <a:t>.</a:t>
            </a:r>
          </a:p>
          <a:p>
            <a:pPr marL="45720" indent="0">
              <a:buNone/>
            </a:pPr>
            <a:r>
              <a:rPr lang="ru-RU" sz="1800" dirty="0" smtClean="0"/>
              <a:t>       Сегодня </a:t>
            </a:r>
            <a:r>
              <a:rPr lang="ru-RU" sz="1800" dirty="0"/>
              <a:t>подземное пространство городов используется не только для размещения инженерных коммуникаций и объектов транспортного строительства, но также для строительства комплексов общественно-бытового назначения, многоэтажных подземных гаражей и стоянок, предприятий торговли, </a:t>
            </a:r>
            <a:r>
              <a:rPr lang="ru-RU" sz="1800" dirty="0" smtClean="0"/>
              <a:t>помещений </a:t>
            </a:r>
            <a:r>
              <a:rPr lang="ru-RU" sz="1800" dirty="0"/>
              <a:t>заглубленных частей жилых и офисных зданий</a:t>
            </a:r>
            <a:r>
              <a:rPr lang="ru-RU" sz="1800" dirty="0" smtClean="0"/>
              <a:t>.</a:t>
            </a:r>
          </a:p>
          <a:p>
            <a:pPr marL="45720" indent="0">
              <a:buNone/>
            </a:pPr>
            <a:r>
              <a:rPr lang="ru-RU" sz="1800" dirty="0" smtClean="0"/>
              <a:t>       Объекты </a:t>
            </a:r>
            <a:r>
              <a:rPr lang="ru-RU" sz="1800" dirty="0"/>
              <a:t>городского подземного строительства подразделяются на протяженные </a:t>
            </a:r>
            <a:r>
              <a:rPr lang="ru-RU" sz="1800" i="1" dirty="0">
                <a:solidFill>
                  <a:schemeClr val="accent1"/>
                </a:solidFill>
              </a:rPr>
              <a:t>(линейные), компактные и совмещенные.</a:t>
            </a:r>
            <a:r>
              <a:rPr lang="ru-RU" sz="1800" dirty="0">
                <a:solidFill>
                  <a:schemeClr val="accent1"/>
                </a:solidFill>
              </a:rPr>
              <a:t> </a:t>
            </a:r>
            <a:r>
              <a:rPr lang="ru-RU" sz="1800" dirty="0" smtClean="0">
                <a:solidFill>
                  <a:schemeClr val="accent1"/>
                </a:solidFill>
              </a:rPr>
              <a:t>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ru-RU" dirty="0" smtClean="0"/>
              <a:t>К </a:t>
            </a:r>
            <a:r>
              <a:rPr lang="ru-RU" i="1" dirty="0">
                <a:solidFill>
                  <a:schemeClr val="accent1"/>
                </a:solidFill>
              </a:rPr>
              <a:t>линейным</a:t>
            </a:r>
            <a:r>
              <a:rPr lang="ru-RU" dirty="0"/>
              <a:t> сооружениям относятся: транспортные тоннели, сооружения метрополитена, пешеходные тоннели, коллекторы инженерных коммуникаций, гидротехнические коллекторы. </a:t>
            </a:r>
            <a:endParaRPr lang="ru-RU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ru-RU" i="1" dirty="0" smtClean="0">
                <a:solidFill>
                  <a:schemeClr val="accent1"/>
                </a:solidFill>
              </a:rPr>
              <a:t>Компактные</a:t>
            </a:r>
            <a:r>
              <a:rPr lang="ru-RU" dirty="0" smtClean="0"/>
              <a:t> </a:t>
            </a:r>
            <a:r>
              <a:rPr lang="ru-RU" dirty="0"/>
              <a:t>объекты подземного строительства имеют соотношение размеров в плане менее 5 и включают: подземные части зданий, гаражи-стоянки, общественно-бытовые комплексы, сооружения гражданской обороны, камеры инженерных коммуникаций, подземные резервуары, очистные сооружения и пр. </a:t>
            </a:r>
            <a:r>
              <a:rPr lang="ru-RU" dirty="0" smtClean="0"/>
              <a:t>  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ru-RU" dirty="0" smtClean="0"/>
              <a:t>Общественно-бытовые </a:t>
            </a:r>
            <a:r>
              <a:rPr lang="ru-RU" dirty="0"/>
              <a:t>комплексы, размещаемые в городском подземном пространстве и объединяемые с объектами транспортной инфраструктуры, могут быть отнесены к </a:t>
            </a:r>
            <a:r>
              <a:rPr lang="ru-RU" i="1" dirty="0">
                <a:solidFill>
                  <a:schemeClr val="accent1"/>
                </a:solidFill>
              </a:rPr>
              <a:t>совмещенному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1"/>
                </a:solidFill>
              </a:rPr>
              <a:t>типу</a:t>
            </a:r>
            <a:r>
              <a:rPr lang="ru-RU" dirty="0" smtClean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ru-RU" sz="1000" dirty="0" smtClean="0"/>
          </a:p>
          <a:p>
            <a:pPr marL="45720" indent="0">
              <a:buNone/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3810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669360"/>
          </a:xfrm>
        </p:spPr>
        <p:txBody>
          <a:bodyPr>
            <a:noAutofit/>
          </a:bodyPr>
          <a:lstStyle/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600" dirty="0" smtClean="0">
                <a:cs typeface="Times New Roman" panose="02020603050405020304" pitchFamily="18" charset="0"/>
              </a:rPr>
              <a:t>Конструктивные </a:t>
            </a:r>
            <a:r>
              <a:rPr lang="ru-RU" sz="1600" dirty="0">
                <a:cs typeface="Times New Roman" panose="02020603050405020304" pitchFamily="18" charset="0"/>
              </a:rPr>
              <a:t>решения подземных и заглубленных сооружений, а также способы их устройства зависят от объемно-планировочных решений, их назначения, глубины заложения, инженерно-геологических условий, климатических и сейсмических условий строительства, нагрузок на поверхности, наличия </a:t>
            </a:r>
            <a:r>
              <a:rPr lang="ru-RU" sz="1600" dirty="0" err="1">
                <a:cs typeface="Times New Roman" panose="02020603050405020304" pitchFamily="18" charset="0"/>
              </a:rPr>
              <a:t>близрасположенных</a:t>
            </a:r>
            <a:r>
              <a:rPr lang="ru-RU" sz="1600" dirty="0">
                <a:cs typeface="Times New Roman" panose="02020603050405020304" pitchFamily="18" charset="0"/>
              </a:rPr>
              <a:t> зданий и сооружений. </a:t>
            </a:r>
            <a:endParaRPr lang="ru-RU" sz="1600" dirty="0" smtClean="0"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cs typeface="Times New Roman" panose="02020603050405020304" pitchFamily="18" charset="0"/>
              </a:rPr>
              <a:t>         По </a:t>
            </a:r>
            <a:r>
              <a:rPr lang="ru-RU" sz="1600" dirty="0">
                <a:cs typeface="Times New Roman" panose="02020603050405020304" pitchFamily="18" charset="0"/>
              </a:rPr>
              <a:t>способу строительства подземные сооружения подразделяются на устраиваемые </a:t>
            </a:r>
            <a:r>
              <a:rPr lang="ru-RU" sz="1600" i="1" dirty="0">
                <a:solidFill>
                  <a:schemeClr val="accent1"/>
                </a:solidFill>
                <a:cs typeface="Times New Roman" panose="02020603050405020304" pitchFamily="18" charset="0"/>
              </a:rPr>
              <a:t>закрытым, открытым и полузакрытым способами. </a:t>
            </a:r>
            <a:endParaRPr lang="ru-RU" sz="1600" i="1" dirty="0" smtClean="0">
              <a:solidFill>
                <a:schemeClr val="accent1"/>
              </a:solidFill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 smtClean="0">
                <a:cs typeface="Times New Roman" panose="02020603050405020304" pitchFamily="18" charset="0"/>
              </a:rPr>
              <a:t>         </a:t>
            </a:r>
            <a:r>
              <a:rPr lang="ru-RU" sz="1600" i="1" dirty="0" smtClean="0">
                <a:solidFill>
                  <a:schemeClr val="accent1"/>
                </a:solidFill>
                <a:cs typeface="Times New Roman" panose="02020603050405020304" pitchFamily="18" charset="0"/>
              </a:rPr>
              <a:t>Закрытым </a:t>
            </a:r>
            <a:r>
              <a:rPr lang="ru-RU" sz="1600" i="1" dirty="0">
                <a:solidFill>
                  <a:schemeClr val="accent1"/>
                </a:solidFill>
                <a:cs typeface="Times New Roman" panose="02020603050405020304" pitchFamily="18" charset="0"/>
              </a:rPr>
              <a:t>способом</a:t>
            </a:r>
            <a:r>
              <a:rPr lang="ru-RU" sz="1600" i="1" dirty="0">
                <a:cs typeface="Times New Roman" panose="02020603050405020304" pitchFamily="18" charset="0"/>
              </a:rPr>
              <a:t> </a:t>
            </a:r>
            <a:r>
              <a:rPr lang="ru-RU" sz="1600" dirty="0">
                <a:cs typeface="Times New Roman" panose="02020603050405020304" pitchFamily="18" charset="0"/>
              </a:rPr>
              <a:t>строятся преимущественно линейные сооружения глубокого заложения, такие как тоннели и коллекторы различного назначения, наклонные ходы метрополитена. Закрытая проходка может осуществляться штольней, комбайновым способом, способом так называемой «</a:t>
            </a:r>
            <a:r>
              <a:rPr lang="ru-RU" sz="1600" dirty="0" err="1">
                <a:cs typeface="Times New Roman" panose="02020603050405020304" pitchFamily="18" charset="0"/>
              </a:rPr>
              <a:t>новоавстрийской</a:t>
            </a:r>
            <a:r>
              <a:rPr lang="ru-RU" sz="1600" dirty="0">
                <a:cs typeface="Times New Roman" panose="02020603050405020304" pitchFamily="18" charset="0"/>
              </a:rPr>
              <a:t> технологии», щитовым оборудованием, </a:t>
            </a:r>
            <a:r>
              <a:rPr lang="ru-RU" sz="1600" dirty="0" err="1">
                <a:cs typeface="Times New Roman" panose="02020603050405020304" pitchFamily="18" charset="0"/>
              </a:rPr>
              <a:t>микротоннелированием</a:t>
            </a:r>
            <a:r>
              <a:rPr lang="ru-RU" sz="1600" dirty="0">
                <a:cs typeface="Times New Roman" panose="02020603050405020304" pitchFamily="18" charset="0"/>
              </a:rPr>
              <a:t>, методом продавливания</a:t>
            </a:r>
            <a:r>
              <a:rPr lang="ru-RU" sz="1600" dirty="0" smtClean="0">
                <a:cs typeface="Times New Roman" panose="02020603050405020304" pitchFamily="18" charset="0"/>
              </a:rPr>
              <a:t>.</a:t>
            </a:r>
            <a:endParaRPr lang="ru-RU" sz="1600" dirty="0"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cs typeface="Times New Roman" panose="02020603050405020304" pitchFamily="18" charset="0"/>
              </a:rPr>
              <a:t>         К </a:t>
            </a:r>
            <a:r>
              <a:rPr lang="ru-RU" sz="1600" dirty="0">
                <a:cs typeface="Times New Roman" panose="02020603050405020304" pitchFamily="18" charset="0"/>
              </a:rPr>
              <a:t>заглубленным относятся сооружения, нижняя часть которых располагается под землей, а верхняя — выше уровня земли. Таким образом, возводятся очистные сооружения, резервуары, </a:t>
            </a:r>
            <a:r>
              <a:rPr lang="ru-RU" sz="1600" dirty="0" err="1">
                <a:cs typeface="Times New Roman" panose="02020603050405020304" pitchFamily="18" charset="0"/>
              </a:rPr>
              <a:t>вагоноопрокидыватели</a:t>
            </a:r>
            <a:r>
              <a:rPr lang="ru-RU" sz="1600" dirty="0">
                <a:cs typeface="Times New Roman" panose="02020603050405020304" pitchFamily="18" charset="0"/>
              </a:rPr>
              <a:t>, подземная инфраструктура жилых зданий и зданий общественного назначения, многоэтажные гаражи, транспортные сооруже­ния и др. 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 smtClean="0">
                <a:solidFill>
                  <a:schemeClr val="accent1"/>
                </a:solidFill>
                <a:cs typeface="Times New Roman" panose="02020603050405020304" pitchFamily="18" charset="0"/>
              </a:rPr>
              <a:t>        Открытый </a:t>
            </a:r>
            <a:r>
              <a:rPr lang="ru-RU" sz="1600" i="1" dirty="0">
                <a:solidFill>
                  <a:schemeClr val="accent1"/>
                </a:solidFill>
                <a:cs typeface="Times New Roman" panose="02020603050405020304" pitchFamily="18" charset="0"/>
              </a:rPr>
              <a:t>способ </a:t>
            </a:r>
            <a:r>
              <a:rPr lang="ru-RU" sz="1600" dirty="0">
                <a:cs typeface="Times New Roman" panose="02020603050405020304" pitchFamily="18" charset="0"/>
              </a:rPr>
              <a:t>целесообразно применять в сухих грунтах, когда уровень грунтовых вод находится ниже днища сооружения. Работы производят в следующем порядке: </a:t>
            </a:r>
          </a:p>
          <a:p>
            <a:pPr lvl="2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400" dirty="0" smtClean="0">
                <a:cs typeface="Times New Roman" panose="02020603050405020304" pitchFamily="18" charset="0"/>
              </a:rPr>
              <a:t> </a:t>
            </a:r>
            <a:r>
              <a:rPr lang="ru-RU" sz="1400" dirty="0">
                <a:cs typeface="Times New Roman" panose="02020603050405020304" pitchFamily="18" charset="0"/>
              </a:rPr>
              <a:t>разрабатывается котло­ван с естественными или укрепленными откосами, на дне кото­рого возводится сооружение; </a:t>
            </a:r>
          </a:p>
          <a:p>
            <a:pPr lvl="2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400" dirty="0" smtClean="0">
                <a:cs typeface="Times New Roman" panose="02020603050405020304" pitchFamily="18" charset="0"/>
              </a:rPr>
              <a:t> </a:t>
            </a:r>
            <a:r>
              <a:rPr lang="ru-RU" sz="1400" dirty="0">
                <a:cs typeface="Times New Roman" panose="02020603050405020304" pitchFamily="18" charset="0"/>
              </a:rPr>
              <a:t>выполняется обратная засыпка па­зух грунтом. 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cs typeface="Times New Roman" panose="02020603050405020304" pitchFamily="18" charset="0"/>
              </a:rPr>
              <a:t>        Если </a:t>
            </a:r>
            <a:r>
              <a:rPr lang="ru-RU" sz="1600" dirty="0">
                <a:cs typeface="Times New Roman" panose="02020603050405020304" pitchFamily="18" charset="0"/>
              </a:rPr>
              <a:t>уровень грунтовых вод находится выше основа­ния сооружения, то приходится принимать меры по откачке воды из котлована или понижению уровня грунтовых вод.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cs typeface="Times New Roman" panose="02020603050405020304" pitchFamily="18" charset="0"/>
              </a:rPr>
              <a:t>        При </a:t>
            </a:r>
            <a:r>
              <a:rPr lang="ru-RU" sz="1600" dirty="0">
                <a:cs typeface="Times New Roman" panose="02020603050405020304" pitchFamily="18" charset="0"/>
              </a:rPr>
              <a:t>заглублении инженерных сооружений значительно ниже уровня грунтовых вод открытый способ разработки грунта также является наиболее простым и доступным. Однако положение ос­ложняется необходимостью выполнения дополнительных работ по осушению котлованов с применением водоотлива или водопонижения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394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036496" cy="1008112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effectLst/>
              </a:rPr>
              <a:t> </a:t>
            </a:r>
            <a:r>
              <a:rPr lang="ru-RU" sz="2000" i="1" dirty="0">
                <a:effectLst/>
              </a:rPr>
              <a:t>Водопонижение с применением водоотлива, дренажа, </a:t>
            </a:r>
            <a:r>
              <a:rPr lang="ru-RU" sz="2000" i="1" dirty="0" err="1">
                <a:effectLst/>
              </a:rPr>
              <a:t>иглофильтровых</a:t>
            </a:r>
            <a:r>
              <a:rPr lang="ru-RU" sz="2000" i="1" dirty="0">
                <a:effectLst/>
              </a:rPr>
              <a:t> установок, </a:t>
            </a:r>
            <a:r>
              <a:rPr lang="ru-RU" sz="2000" i="1" dirty="0" err="1">
                <a:effectLst/>
              </a:rPr>
              <a:t>водопонижающих</a:t>
            </a:r>
            <a:r>
              <a:rPr lang="ru-RU" sz="2000" i="1" dirty="0">
                <a:effectLst/>
              </a:rPr>
              <a:t> (дренажных) систем</a:t>
            </a:r>
            <a:r>
              <a:rPr lang="ru-RU" sz="1400" dirty="0">
                <a:effectLst/>
              </a:rPr>
              <a:t/>
            </a:r>
            <a:br>
              <a:rPr lang="ru-RU" sz="1400" dirty="0">
                <a:effectLst/>
              </a:rPr>
            </a:br>
            <a:r>
              <a:rPr lang="ru-RU" sz="2000" dirty="0">
                <a:effectLst/>
              </a:rPr>
              <a:t> </a:t>
            </a:r>
            <a:br>
              <a:rPr lang="ru-RU" sz="2000" dirty="0">
                <a:effectLst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712968" cy="5211960"/>
          </a:xfrm>
        </p:spPr>
        <p:txBody>
          <a:bodyPr>
            <a:noAutofit/>
          </a:bodyPr>
          <a:lstStyle/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 </a:t>
            </a:r>
            <a:r>
              <a:rPr lang="ru-RU" sz="1600" dirty="0" smtClean="0"/>
              <a:t>      </a:t>
            </a:r>
            <a:r>
              <a:rPr lang="ru-RU" sz="1800" dirty="0" smtClean="0"/>
              <a:t>В </a:t>
            </a:r>
            <a:r>
              <a:rPr lang="ru-RU" sz="1800" dirty="0"/>
              <a:t>проекте подготовки строительной площадки к производству работ следует предусматривать планировку поверхности с учетом рельефа местности </a:t>
            </a:r>
            <a:r>
              <a:rPr lang="ru-RU" sz="1800" dirty="0" smtClean="0"/>
              <a:t>проектируемого котлована </a:t>
            </a:r>
            <a:r>
              <a:rPr lang="ru-RU" sz="1800" dirty="0"/>
              <a:t>и организованного сбора поверхностных вод для их отвода и исключения замачивания грунта в призме обрушения котлована</a:t>
            </a:r>
            <a:r>
              <a:rPr lang="ru-RU" sz="1800" dirty="0" smtClean="0"/>
              <a:t>.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      </a:t>
            </a:r>
            <a:r>
              <a:rPr lang="ru-RU" sz="1800" dirty="0"/>
              <a:t>В проекте должно быть </a:t>
            </a:r>
            <a:r>
              <a:rPr lang="ru-RU" sz="1800" dirty="0" smtClean="0"/>
              <a:t>определено место </a:t>
            </a:r>
            <a:r>
              <a:rPr lang="ru-RU" sz="1800" dirty="0"/>
              <a:t>сброса вод и решена система их предварительной очистки.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  </a:t>
            </a:r>
            <a:r>
              <a:rPr lang="ru-RU" sz="1800" dirty="0" smtClean="0"/>
              <a:t>    Водопонижение </a:t>
            </a:r>
            <a:r>
              <a:rPr lang="ru-RU" sz="1800" dirty="0"/>
              <a:t>(искусственное понижение уровня подземных вод путем их откачки или отвода) применяется при разработке котлованов, возведении подземных сооружений, для постоянного снижения уровня подземных вод на территории промышленных предприятий, гражданских сооружений и для защиты их от подтопления при подъеме уровня подземных вод. 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      Понижение уровня подземных вод достигается применением: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800" dirty="0"/>
              <a:t> </a:t>
            </a:r>
            <a:r>
              <a:rPr lang="ru-RU" sz="1800" i="1" dirty="0" smtClean="0">
                <a:solidFill>
                  <a:schemeClr val="accent1"/>
                </a:solidFill>
              </a:rPr>
              <a:t>водоотлива</a:t>
            </a:r>
            <a:r>
              <a:rPr lang="ru-RU" sz="1800" i="1" dirty="0">
                <a:solidFill>
                  <a:schemeClr val="accent1"/>
                </a:solidFill>
              </a:rPr>
              <a:t>;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800" i="1" dirty="0" smtClean="0">
                <a:solidFill>
                  <a:schemeClr val="accent1"/>
                </a:solidFill>
              </a:rPr>
              <a:t> </a:t>
            </a:r>
            <a:r>
              <a:rPr lang="ru-RU" sz="1800" i="1" dirty="0">
                <a:solidFill>
                  <a:schemeClr val="accent1"/>
                </a:solidFill>
              </a:rPr>
              <a:t>дренажа;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800" i="1" dirty="0">
                <a:solidFill>
                  <a:schemeClr val="accent1"/>
                </a:solidFill>
              </a:rPr>
              <a:t> </a:t>
            </a:r>
            <a:r>
              <a:rPr lang="ru-RU" sz="1800" i="1" dirty="0" smtClean="0">
                <a:solidFill>
                  <a:schemeClr val="accent1"/>
                </a:solidFill>
              </a:rPr>
              <a:t>открытых </a:t>
            </a:r>
            <a:r>
              <a:rPr lang="ru-RU" sz="1800" i="1" dirty="0">
                <a:solidFill>
                  <a:schemeClr val="accent1"/>
                </a:solidFill>
              </a:rPr>
              <a:t>и вакуумных </a:t>
            </a:r>
            <a:r>
              <a:rPr lang="ru-RU" sz="1800" i="1" dirty="0" err="1">
                <a:solidFill>
                  <a:schemeClr val="accent1"/>
                </a:solidFill>
              </a:rPr>
              <a:t>водопонизительных</a:t>
            </a:r>
            <a:r>
              <a:rPr lang="ru-RU" sz="1800" i="1" dirty="0">
                <a:solidFill>
                  <a:schemeClr val="accent1"/>
                </a:solidFill>
              </a:rPr>
              <a:t> скважин;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800" i="1" dirty="0" smtClean="0">
                <a:solidFill>
                  <a:schemeClr val="accent1"/>
                </a:solidFill>
              </a:rPr>
              <a:t> иглофильтров </a:t>
            </a:r>
            <a:r>
              <a:rPr lang="ru-RU" sz="1800" i="1" dirty="0">
                <a:solidFill>
                  <a:schemeClr val="accent1"/>
                </a:solidFill>
              </a:rPr>
              <a:t>и </a:t>
            </a:r>
            <a:r>
              <a:rPr lang="ru-RU" sz="1800" i="1" dirty="0" err="1">
                <a:solidFill>
                  <a:schemeClr val="accent1"/>
                </a:solidFill>
              </a:rPr>
              <a:t>электроосмоса</a:t>
            </a:r>
            <a:r>
              <a:rPr lang="ru-RU" sz="1800" i="1" dirty="0" smtClean="0">
                <a:solidFill>
                  <a:schemeClr val="accen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171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119675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sz="2800" i="1" dirty="0"/>
              <a:t/>
            </a:r>
            <a:br>
              <a:rPr lang="ru-RU" sz="2800" i="1" dirty="0"/>
            </a:b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764704"/>
            <a:ext cx="8568952" cy="5904656"/>
          </a:xfrm>
        </p:spPr>
        <p:txBody>
          <a:bodyPr>
            <a:normAutofit fontScale="47500" lnSpcReduction="20000"/>
          </a:bodyPr>
          <a:lstStyle/>
          <a:p>
            <a:pPr marL="45720" indent="0" algn="just">
              <a:buNone/>
            </a:pPr>
            <a:r>
              <a:rPr lang="ru-RU" sz="3400" dirty="0" smtClean="0"/>
              <a:t>     Водоотлив </a:t>
            </a:r>
            <a:r>
              <a:rPr lang="ru-RU" sz="3400" dirty="0"/>
              <a:t>в осушенном котловане должен осуществляться с таким условием, чтобы не допустить фильтрацию грунтовых вод через дно котлована и его разуплотнение в течение всего периода выполнения работ нулевого цикла и возведения конструкций здания до уровня, с которого вес конструкций будет превышать возможное гидростатическое давление воды, с учетом максимального подъема уровня грунтовых вод (УГВ).</a:t>
            </a:r>
          </a:p>
          <a:p>
            <a:pPr marL="45720" indent="0" algn="just">
              <a:buNone/>
            </a:pPr>
            <a:r>
              <a:rPr lang="ru-RU" sz="3400" dirty="0" smtClean="0"/>
              <a:t>     </a:t>
            </a:r>
            <a:r>
              <a:rPr lang="ru-RU" sz="3400" dirty="0"/>
              <a:t>Разработку грунта в котлованах при УГВ выше дна котлована или дна разрабатываемого яруса следует начинать после монтажа, опробования и включения в постоянную эксплуатацию </a:t>
            </a:r>
            <a:r>
              <a:rPr lang="ru-RU" sz="3400" dirty="0" err="1"/>
              <a:t>водопонижающей</a:t>
            </a:r>
            <a:r>
              <a:rPr lang="ru-RU" sz="3400" dirty="0"/>
              <a:t> системы или с разработки грунта под зумпфы и проходки траншей вдоль закрепленных бортов котлована с уклоном в сторону зумпфов. Дно траншей должно быть ниже дна котлована или дна разрабатываемого яруса.</a:t>
            </a:r>
          </a:p>
          <a:p>
            <a:pPr marL="45720" indent="0" algn="just">
              <a:buNone/>
            </a:pPr>
            <a:r>
              <a:rPr lang="ru-RU" sz="3400" dirty="0"/>
              <a:t>  </a:t>
            </a:r>
            <a:r>
              <a:rPr lang="ru-RU" sz="3400" dirty="0" smtClean="0"/>
              <a:t>   </a:t>
            </a:r>
            <a:r>
              <a:rPr lang="ru-RU" sz="3400" dirty="0"/>
              <a:t>Применение водоотлива не имеет ограничений в зависимости от вида грунтов (и их фильтрационных свойств). В проекте необходимо предусматривать мероприятия (</a:t>
            </a:r>
            <a:r>
              <a:rPr lang="ru-RU" sz="3400" dirty="0" err="1"/>
              <a:t>пригрузки</a:t>
            </a:r>
            <a:r>
              <a:rPr lang="ru-RU" sz="3400" dirty="0"/>
              <a:t> откосов и т.п.), исключающие нарушение природной структуры, разуплотнение и оплывание грунтов. </a:t>
            </a:r>
            <a:endParaRPr lang="ru-RU" sz="3400" dirty="0" smtClean="0"/>
          </a:p>
          <a:p>
            <a:pPr marL="45720" indent="0" algn="just">
              <a:buNone/>
            </a:pPr>
            <a:r>
              <a:rPr lang="ru-RU" sz="3400" dirty="0"/>
              <a:t> </a:t>
            </a:r>
            <a:r>
              <a:rPr lang="ru-RU" sz="3400" dirty="0" smtClean="0"/>
              <a:t>    При </a:t>
            </a:r>
            <a:r>
              <a:rPr lang="ru-RU" sz="3400" dirty="0"/>
              <a:t>разработке грунтов методами гидромеханизации организация водоотлива становится более простой, так как откачка подземных вод обычно совмещается с удалением пульпы, а в забое допускается разрыхление грунтов фильтрующейся водой. Эффективность применения водоотлива обусловливается высоким КПД насосного оборудования, минимальным, по сравнению с другими способами водопонижения, объемом откачиваемой воды и возможностью выполнения работ без привлечения специализированной строительной организации</a:t>
            </a:r>
            <a:r>
              <a:rPr lang="ru-RU" sz="3400" dirty="0" smtClean="0"/>
              <a:t>.</a:t>
            </a:r>
          </a:p>
          <a:p>
            <a:pPr marL="45720" indent="0" algn="just">
              <a:buNone/>
            </a:pPr>
            <a:r>
              <a:rPr lang="ru-RU" sz="3600" dirty="0"/>
              <a:t> </a:t>
            </a:r>
            <a:endParaRPr lang="ru-RU" sz="34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65739" y="249900"/>
            <a:ext cx="34125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/>
              <a:t>Водоотлив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2443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5" name="Рисунок 16" descr="http://tehlib.com/wp-content/uploads/2013/11/110813_0937_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8" y="220017"/>
            <a:ext cx="2880319" cy="231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Рисунок 17" descr="http://tehlib.com/wp-content/uploads/2013/11/110813_0937_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012" y="202619"/>
            <a:ext cx="3372888" cy="521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Рисунок 18" descr="http://tehlib.com/wp-content/uploads/2013/11/110813_0937_4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8" y="2539893"/>
            <a:ext cx="2915160" cy="290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37" y="5561451"/>
            <a:ext cx="6544764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solidFill>
                  <a:schemeClr val="accent1"/>
                </a:solidFill>
                <a:effectLst/>
              </a:rPr>
              <a:t>Рис. 1.</a:t>
            </a:r>
            <a:r>
              <a:rPr lang="ru-RU" sz="1400" dirty="0" smtClean="0">
                <a:effectLst/>
              </a:rPr>
              <a:t> Схема открытого водоотлива: 1 — водосборная канавка; 2  — зумпф; 3 — депрессионная поверхность; 4 — дренажная </a:t>
            </a:r>
            <a:r>
              <a:rPr lang="ru-RU" sz="1400" dirty="0" err="1" smtClean="0">
                <a:effectLst/>
              </a:rPr>
              <a:t>пригрузка</a:t>
            </a:r>
            <a:r>
              <a:rPr lang="ru-RU" sz="1400" dirty="0" smtClean="0">
                <a:effectLst/>
              </a:rPr>
              <a:t> на откосе; 5 — насосная установка; 6 – крепление колодца; 7- вертикальные распоры; 8 — насос</a:t>
            </a:r>
            <a:endParaRPr lang="ru-RU" sz="12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44267" y="202619"/>
            <a:ext cx="24665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just">
              <a:buNone/>
            </a:pPr>
            <a:r>
              <a:rPr lang="ru-RU" sz="1600" dirty="0" smtClean="0"/>
              <a:t>При проектировании водоотлива из котлованов и траншей должны быть предусмотрены канавки и лотки для сбора и отвода к зумпфам (водосборникам) поступающих в выемки подземных и поверхностных вод с последующей их откачкой на поверхность </a:t>
            </a:r>
            <a:r>
              <a:rPr lang="ru-RU" sz="1600" dirty="0" smtClean="0">
                <a:solidFill>
                  <a:schemeClr val="accent1"/>
                </a:solidFill>
              </a:rPr>
              <a:t>(рис.1).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2683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ehlib.com/wp-content/uploads/2013/11/110813_0937_5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224" y="499322"/>
            <a:ext cx="3240360" cy="2291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Объект 4" descr="http://tehlib.com/wp-content/uploads/2013/11/110813_0937_7.jpg">
            <a:hlinkClick r:id="rId4"/>
          </p:cNvPr>
          <p:cNvPicPr>
            <a:picLocks noGrp="1"/>
          </p:cNvPicPr>
          <p:nvPr>
            <p:ph sz="quarter" idx="13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96" y="2776374"/>
            <a:ext cx="3270588" cy="251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tehlib.com/wp-content/uploads/2013/11/110813_0937_6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13584" y="499322"/>
            <a:ext cx="2534425" cy="4810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95105" y="422400"/>
            <a:ext cx="2808312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 В </a:t>
            </a:r>
            <a:r>
              <a:rPr lang="ru-RU" sz="1600" dirty="0" smtClean="0"/>
              <a:t>строительстве, </a:t>
            </a:r>
            <a:r>
              <a:rPr lang="ru-RU" sz="1600" dirty="0"/>
              <a:t>а также для защиты </a:t>
            </a:r>
            <a:r>
              <a:rPr lang="ru-RU" sz="1600" dirty="0" smtClean="0"/>
              <a:t>сооружений </a:t>
            </a:r>
            <a:r>
              <a:rPr lang="ru-RU" sz="1600" dirty="0" err="1" smtClean="0"/>
              <a:t>примененяются</a:t>
            </a:r>
            <a:r>
              <a:rPr lang="ru-RU" sz="1600" dirty="0" smtClean="0"/>
              <a:t> </a:t>
            </a:r>
            <a:r>
              <a:rPr lang="ru-RU" sz="1600" dirty="0"/>
              <a:t>следующие </a:t>
            </a:r>
            <a:r>
              <a:rPr lang="ru-RU" sz="1600" dirty="0" smtClean="0"/>
              <a:t>виды дренажей</a:t>
            </a:r>
            <a:r>
              <a:rPr lang="ru-RU" sz="1600" dirty="0"/>
              <a:t>: </a:t>
            </a:r>
            <a:endParaRPr lang="ru-RU" sz="1600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accent1"/>
                </a:solidFill>
              </a:rPr>
              <a:t>траншейные</a:t>
            </a:r>
            <a:r>
              <a:rPr lang="ru-RU" sz="1600" dirty="0">
                <a:solidFill>
                  <a:schemeClr val="accent1"/>
                </a:solidFill>
              </a:rPr>
              <a:t>, </a:t>
            </a:r>
            <a:endParaRPr lang="ru-RU" sz="1600" dirty="0" smtClean="0">
              <a:solidFill>
                <a:schemeClr val="accent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accent1"/>
                </a:solidFill>
              </a:rPr>
              <a:t>закрытые </a:t>
            </a:r>
            <a:r>
              <a:rPr lang="ru-RU" sz="1600" dirty="0" err="1" smtClean="0">
                <a:solidFill>
                  <a:schemeClr val="accent1"/>
                </a:solidFill>
              </a:rPr>
              <a:t>беструбчатые</a:t>
            </a:r>
            <a:r>
              <a:rPr lang="ru-RU" sz="1600" dirty="0">
                <a:solidFill>
                  <a:schemeClr val="accent1"/>
                </a:solidFill>
              </a:rPr>
              <a:t>, трубчатые, </a:t>
            </a:r>
            <a:endParaRPr lang="ru-RU" sz="1600" dirty="0" smtClean="0">
              <a:solidFill>
                <a:schemeClr val="accent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accent1"/>
                </a:solidFill>
              </a:rPr>
              <a:t>галерейные</a:t>
            </a:r>
            <a:r>
              <a:rPr lang="ru-RU" sz="1600" dirty="0">
                <a:solidFill>
                  <a:schemeClr val="accent1"/>
                </a:solidFill>
              </a:rPr>
              <a:t>, </a:t>
            </a:r>
            <a:endParaRPr lang="ru-RU" sz="1600" dirty="0" smtClean="0">
              <a:solidFill>
                <a:schemeClr val="accent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accent1"/>
                </a:solidFill>
              </a:rPr>
              <a:t>пластовые </a:t>
            </a:r>
            <a:r>
              <a:rPr lang="ru-RU" sz="1600" dirty="0">
                <a:solidFill>
                  <a:schemeClr val="accent1"/>
                </a:solidFill>
              </a:rPr>
              <a:t>и кольцевые</a:t>
            </a:r>
            <a:r>
              <a:rPr lang="ru-RU" sz="1600" dirty="0" smtClean="0">
                <a:solidFill>
                  <a:schemeClr val="accent1"/>
                </a:solidFill>
              </a:rPr>
              <a:t>.</a:t>
            </a:r>
          </a:p>
          <a:p>
            <a:pPr algn="just"/>
            <a:r>
              <a:rPr lang="ru-RU" sz="1600" dirty="0" smtClean="0"/>
              <a:t> </a:t>
            </a:r>
            <a:r>
              <a:rPr lang="ru-RU" sz="1600" dirty="0"/>
              <a:t>Поступающие в них подземные воды самотеком направляются к водоотводящим коллекторам, сбросным линиям или к водосборникам насосных станций (</a:t>
            </a:r>
            <a:r>
              <a:rPr lang="ru-RU" sz="1600" dirty="0">
                <a:solidFill>
                  <a:schemeClr val="accent1"/>
                </a:solidFill>
              </a:rPr>
              <a:t>рис. 2</a:t>
            </a:r>
            <a:r>
              <a:rPr lang="ru-RU" sz="1600" dirty="0" smtClean="0"/>
              <a:t>).</a:t>
            </a:r>
            <a:r>
              <a:rPr lang="ru-RU" sz="1600" dirty="0"/>
              <a:t> Траншейные дренажи (открытые траншеи и канавы) можно применять для осушении массивов грунта на различных территориях. </a:t>
            </a:r>
          </a:p>
          <a:p>
            <a:r>
              <a:rPr lang="ru-RU" sz="1400" dirty="0"/>
              <a:t>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69600" y="37657"/>
            <a:ext cx="12907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smtClean="0"/>
              <a:t>Дренаж</a:t>
            </a:r>
            <a:endParaRPr lang="ru-RU" sz="2400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62870" y="5309895"/>
            <a:ext cx="60178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1"/>
                </a:solidFill>
              </a:rPr>
              <a:t>Рис. 2.</a:t>
            </a:r>
            <a:r>
              <a:rPr lang="ru-RU" sz="1200" dirty="0"/>
              <a:t> Дренажная насосная станция: 1 — воздуховод; 2 — грузовой люк; 3 — смотровой люк; 4 — переходная площадка; 5 — напорный трубопровод, 6 — машинное отделение; 7 — насосный агрегат; 8 — приемный резервуар; 9 — датчики уровней; 10 — подводящий коллектор; 11 — шкаф электропитания; 12 — вытяжной вентилятор; 13 — станция управления насосами; 14  — герметичный люк; 15 — приямок для сбора воды</a:t>
            </a:r>
          </a:p>
        </p:txBody>
      </p:sp>
    </p:spTree>
    <p:extLst>
      <p:ext uri="{BB962C8B-B14F-4D97-AF65-F5344CB8AC3E}">
        <p14:creationId xmlns:p14="http://schemas.microsoft.com/office/powerpoint/2010/main" val="53980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ehlib.com/wp-content/uploads/2013/11/110813_0937_8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893" y="260648"/>
            <a:ext cx="2736303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tehlib.com/wp-content/uploads/2013/11/110813_0937_10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65196" y="260648"/>
            <a:ext cx="2591653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Объект 5" descr="http://tehlib.com/wp-content/uploads/2013/11/110813_0937_9.png"/>
          <p:cNvPicPr>
            <a:picLocks noGrp="1"/>
          </p:cNvPicPr>
          <p:nvPr>
            <p:ph sz="quarter" idx="13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893" y="2348880"/>
            <a:ext cx="5328592" cy="311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45282" y="5661248"/>
            <a:ext cx="56886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1"/>
                </a:solidFill>
              </a:rPr>
              <a:t>Рис. 3.</a:t>
            </a:r>
            <a:r>
              <a:rPr lang="ru-RU" sz="1200" dirty="0"/>
              <a:t> </a:t>
            </a:r>
            <a:r>
              <a:rPr lang="ru-RU" sz="1200" dirty="0" err="1"/>
              <a:t>Беструбчатые</a:t>
            </a:r>
            <a:r>
              <a:rPr lang="ru-RU" sz="1200" dirty="0"/>
              <a:t> дренажи: </a:t>
            </a:r>
            <a:r>
              <a:rPr lang="ru-RU" sz="1200" dirty="0" smtClean="0"/>
              <a:t>а</a:t>
            </a:r>
            <a:r>
              <a:rPr lang="ru-RU" sz="1200" dirty="0"/>
              <a:t> — </a:t>
            </a:r>
            <a:r>
              <a:rPr lang="ru-RU" sz="1200" dirty="0" err="1"/>
              <a:t>каменно</a:t>
            </a:r>
            <a:r>
              <a:rPr lang="ru-RU" sz="1200" dirty="0"/>
              <a:t> щебеночный; б —  хворостяной; </a:t>
            </a:r>
            <a:r>
              <a:rPr lang="ru-RU" sz="1200" dirty="0" smtClean="0"/>
              <a:t>1</a:t>
            </a:r>
            <a:r>
              <a:rPr lang="ru-RU" sz="1200" dirty="0"/>
              <a:t> — дерн корнями вниз; 2 — уплотненная глина; 3 — дерн корнями вверх; 4 — местный песчаный грунт; 5 — щебень; 6 — каменная кладка; 7 — глинобетонная подушка; 8 — засыпка местным грунтом; 9 — хворост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56848" y="260648"/>
            <a:ext cx="335165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i="1" dirty="0" smtClean="0"/>
              <a:t>Закрытый </a:t>
            </a:r>
            <a:r>
              <a:rPr lang="ru-RU" sz="1600" i="1" dirty="0" err="1" smtClean="0"/>
              <a:t>беструбчатый</a:t>
            </a:r>
            <a:r>
              <a:rPr lang="ru-RU" sz="1600" i="1" dirty="0" smtClean="0"/>
              <a:t> </a:t>
            </a:r>
            <a:r>
              <a:rPr lang="ru-RU" sz="1600" i="1" dirty="0"/>
              <a:t>дренаж </a:t>
            </a:r>
            <a:r>
              <a:rPr lang="ru-RU" sz="1600" dirty="0"/>
              <a:t>(</a:t>
            </a:r>
            <a:r>
              <a:rPr lang="ru-RU" sz="1600" dirty="0">
                <a:solidFill>
                  <a:schemeClr val="accent1"/>
                </a:solidFill>
              </a:rPr>
              <a:t>рис. 3</a:t>
            </a:r>
            <a:r>
              <a:rPr lang="ru-RU" sz="1600" dirty="0"/>
              <a:t>) представляет собой траншею, заполненную фильтрующим материалом от дна до уровня подземных вод</a:t>
            </a:r>
            <a:r>
              <a:rPr lang="ru-RU" sz="1600" dirty="0" smtClean="0"/>
              <a:t>.</a:t>
            </a:r>
            <a:r>
              <a:rPr lang="ru-RU" sz="1600" dirty="0"/>
              <a:t> В качестве фильтрующего материала используется гравий, щебень, камень и др</a:t>
            </a:r>
            <a:r>
              <a:rPr lang="ru-RU" sz="1600" dirty="0" smtClean="0"/>
              <a:t>.</a:t>
            </a:r>
          </a:p>
          <a:p>
            <a:pPr indent="457200" algn="just"/>
            <a:r>
              <a:rPr lang="ru-RU" sz="1600" dirty="0" smtClean="0"/>
              <a:t>     Закрытый </a:t>
            </a:r>
            <a:r>
              <a:rPr lang="ru-RU" sz="1600" dirty="0" err="1"/>
              <a:t>беструбчатый</a:t>
            </a:r>
            <a:r>
              <a:rPr lang="ru-RU" sz="1600" dirty="0"/>
              <a:t> дренаж целесообразно предусматривать в основном для сравнительно недолговременной эксплуатации, например на оползневом склоне в период осуществления мероприятий, необходимых для его стабилизации; на уровне дна котлована в период возведения и нем сооружении и т.п.</a:t>
            </a:r>
          </a:p>
        </p:txBody>
      </p:sp>
    </p:spTree>
    <p:extLst>
      <p:ext uri="{BB962C8B-B14F-4D97-AF65-F5344CB8AC3E}">
        <p14:creationId xmlns:p14="http://schemas.microsoft.com/office/powerpoint/2010/main" val="344076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ehlib.com/wp-content/uploads/2013/11/110813_0937_11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29" y="3351600"/>
            <a:ext cx="292417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Объект 4" descr="http://tehlib.com/wp-content/uploads/2013/11/110813_0937_12.png"/>
          <p:cNvPicPr>
            <a:picLocks noGrp="1"/>
          </p:cNvPicPr>
          <p:nvPr>
            <p:ph sz="quarter" idx="13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8804" y="3351600"/>
            <a:ext cx="6057143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7503" y="5661248"/>
            <a:ext cx="88569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1"/>
                </a:solidFill>
              </a:rPr>
              <a:t>Рис. 4. </a:t>
            </a:r>
            <a:r>
              <a:rPr lang="ru-RU" sz="1200" dirty="0"/>
              <a:t>Трубчатый дренаж совершенного типа: а — с песчано-гравийной обсыпкой в траншее с откосами; б — с песчано-гравийной обсыпкой в траншее с вертикальными стенками: в — с фильтровый покрытием из минеральных волокнистых материалов; 1 — обратная засыпка местным песчаным грунтом; 2 — песок средней крупности; 3 — щебень; 4 — </a:t>
            </a:r>
            <a:r>
              <a:rPr lang="ru-RU" sz="1200" dirty="0" err="1"/>
              <a:t>водоупор</a:t>
            </a:r>
            <a:r>
              <a:rPr lang="ru-RU" sz="1200" dirty="0"/>
              <a:t>; 5 — труба; 6 — щебень, втрамбованный в грунт; 7 — минеральный волокнистый материал; 8 — хомуты из жгутов стекловолокна или шпагата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38618"/>
            <a:ext cx="91440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1600" dirty="0"/>
          </a:p>
          <a:p>
            <a:r>
              <a:rPr lang="ru-RU" sz="1600" dirty="0"/>
              <a:t>       </a:t>
            </a:r>
            <a:r>
              <a:rPr lang="ru-RU" sz="1600" i="1" dirty="0">
                <a:solidFill>
                  <a:schemeClr val="accent1"/>
                </a:solidFill>
              </a:rPr>
              <a:t>Трубчатый дренаж</a:t>
            </a:r>
            <a:r>
              <a:rPr lang="ru-RU" sz="1600" dirty="0"/>
              <a:t> — дырчатая труба с обсыпкой песчано-гравийным материалом или с фильтровым покрытием из волокнистого материала (</a:t>
            </a:r>
            <a:r>
              <a:rPr lang="ru-RU" sz="1600" dirty="0">
                <a:solidFill>
                  <a:schemeClr val="accent1"/>
                </a:solidFill>
              </a:rPr>
              <a:t>рис. 4 и 5</a:t>
            </a:r>
            <a:r>
              <a:rPr lang="ru-RU" sz="1600" dirty="0"/>
              <a:t>). Для трубчатых дренажей используются </a:t>
            </a:r>
            <a:r>
              <a:rPr lang="ru-RU" sz="1600" dirty="0" smtClean="0"/>
              <a:t>керамические, асбестоцементные, бетонные и </a:t>
            </a:r>
            <a:r>
              <a:rPr lang="ru-RU" sz="1600" dirty="0"/>
              <a:t>чугунные </a:t>
            </a:r>
            <a:r>
              <a:rPr lang="ru-RU" sz="1600" dirty="0" smtClean="0"/>
              <a:t>трубы</a:t>
            </a:r>
            <a:r>
              <a:rPr lang="ru-RU" sz="1600" dirty="0"/>
              <a:t>, </a:t>
            </a:r>
            <a:r>
              <a:rPr lang="ru-RU" sz="1600" dirty="0" err="1"/>
              <a:t>трубофильтры</a:t>
            </a:r>
            <a:r>
              <a:rPr lang="ru-RU" sz="1600" dirty="0"/>
              <a:t> из пористого бетона и трубы железобетонные диаметром 400 мм (ГОСТ 6482.0-79). В мелиоративном строительстве применяются керамические дренажные трубы диаметром 100—250 мм (ГОСТ 8411-74). </a:t>
            </a:r>
          </a:p>
          <a:p>
            <a:r>
              <a:rPr lang="ru-RU" sz="1600" b="1" dirty="0"/>
              <a:t>       </a:t>
            </a:r>
            <a:r>
              <a:rPr lang="ru-RU" sz="1600" i="1" dirty="0"/>
              <a:t>Дренаж совершенного типа </a:t>
            </a:r>
            <a:r>
              <a:rPr lang="ru-RU" sz="1600" dirty="0"/>
              <a:t>закладывают на </a:t>
            </a:r>
            <a:r>
              <a:rPr lang="ru-RU" sz="1600" dirty="0" err="1"/>
              <a:t>водоупоре</a:t>
            </a:r>
            <a:r>
              <a:rPr lang="ru-RU" sz="1600" dirty="0"/>
              <a:t>. Грунтовые воды поступают в дренаж сверху и с боков. В соответствии с этими условиями дренаж совершенного типа должен иметь дренирующую обсыпку сверху и с </a:t>
            </a:r>
            <a:r>
              <a:rPr lang="ru-RU" sz="1600" dirty="0" smtClean="0"/>
              <a:t>боков. </a:t>
            </a:r>
          </a:p>
          <a:p>
            <a:r>
              <a:rPr lang="ru-RU" sz="1600" b="1" dirty="0" smtClean="0"/>
              <a:t>       </a:t>
            </a:r>
            <a:r>
              <a:rPr lang="ru-RU" sz="1600" i="1" dirty="0" smtClean="0"/>
              <a:t>Дренаж </a:t>
            </a:r>
            <a:r>
              <a:rPr lang="ru-RU" sz="1600" i="1" dirty="0"/>
              <a:t>несовершенного типа </a:t>
            </a:r>
            <a:r>
              <a:rPr lang="ru-RU" sz="1600" dirty="0"/>
              <a:t>закладывают выше </a:t>
            </a:r>
            <a:r>
              <a:rPr lang="ru-RU" sz="1600" dirty="0" err="1"/>
              <a:t>водоупора</a:t>
            </a:r>
            <a:r>
              <a:rPr lang="ru-RU" sz="1600" dirty="0"/>
              <a:t>. Грунтовые воды поступают в дренажи со всех сторон, поэтому дренирующая обсыпка должна выполняться замкнутой со всех </a:t>
            </a:r>
            <a:r>
              <a:rPr lang="ru-RU" sz="1600" dirty="0" smtClean="0"/>
              <a:t>сторон.</a:t>
            </a:r>
            <a:endParaRPr lang="ru-RU" sz="1600" dirty="0"/>
          </a:p>
          <a:p>
            <a:r>
              <a:rPr lang="ru-RU" sz="1600" b="1" dirty="0"/>
              <a:t/>
            </a:r>
            <a:br>
              <a:rPr lang="ru-RU" sz="1600" b="1" dirty="0"/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8115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ehlib.com/wp-content/uploads/2013/11/110813_0937_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455" y="980728"/>
            <a:ext cx="594116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tehlib.com/wp-content/uploads/2013/11/110813_0937_14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8672" y="980728"/>
            <a:ext cx="281752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30455" y="4149080"/>
            <a:ext cx="59411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accent1"/>
                </a:solidFill>
              </a:rPr>
              <a:t>Рис. 5, а. </a:t>
            </a:r>
            <a:r>
              <a:rPr lang="ru-RU" sz="1400" dirty="0" smtClean="0"/>
              <a:t>Простые формы дренажей: </a:t>
            </a:r>
          </a:p>
          <a:p>
            <a:r>
              <a:rPr lang="ru-RU" sz="1400" dirty="0" smtClean="0"/>
              <a:t>I — дорожка-дренаж; II — дренаж с деревянным лотком; III — дренаж с лотком из крупных камней; IV — дренаж с лотком из деревянных досок; V — фашинный дренаж (связка кустарника); VI — фашинный дренаж; VII — лоток из перфорированной асбестоцементной трубы; VIII — лоток-керамическая труба;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24802" y="4005064"/>
            <a:ext cx="28620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1"/>
                </a:solidFill>
              </a:rPr>
              <a:t>Рис. 5, б. </a:t>
            </a:r>
            <a:r>
              <a:rPr lang="ru-RU" sz="1400" dirty="0"/>
              <a:t>Трубчатый дренаж несовершенного типа: </a:t>
            </a:r>
          </a:p>
          <a:p>
            <a:r>
              <a:rPr lang="ru-RU" sz="1400" dirty="0"/>
              <a:t>1 — местный песчаный грунт; 2 — песок средней крупности; 3 — труба; 4 — щебень или гравий</a:t>
            </a:r>
          </a:p>
        </p:txBody>
      </p:sp>
    </p:spTree>
    <p:extLst>
      <p:ext uri="{BB962C8B-B14F-4D97-AF65-F5344CB8AC3E}">
        <p14:creationId xmlns:p14="http://schemas.microsoft.com/office/powerpoint/2010/main" val="121444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79429" y="332653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Пластовый дренаж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8365" y="908720"/>
            <a:ext cx="870426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  При </a:t>
            </a:r>
            <a:r>
              <a:rPr lang="ru-RU" sz="1600" dirty="0"/>
              <a:t>устройстве пластовых дренажей недопустимы нарушения в сопряжении щебеночного слоя постели и щебеночной обсыпки труб.</a:t>
            </a:r>
          </a:p>
          <a:p>
            <a:pPr algn="just"/>
            <a:r>
              <a:rPr lang="ru-RU" sz="1600" dirty="0"/>
              <a:t>      Пластовый дренаж может устраиваться между двух слоев бетонной подготовки. В проекте дренажной системы следует предусматривать возможность ее очистки и опорожнения трубопроводов</a:t>
            </a:r>
            <a:r>
              <a:rPr lang="ru-RU" sz="1600" dirty="0" smtClean="0"/>
              <a:t>.</a:t>
            </a:r>
            <a:r>
              <a:rPr lang="ru-RU" sz="1600" dirty="0"/>
              <a:t> </a:t>
            </a:r>
            <a:endParaRPr lang="ru-RU" sz="1600" dirty="0" smtClean="0"/>
          </a:p>
          <a:p>
            <a:pPr algn="just"/>
            <a:r>
              <a:rPr lang="ru-RU" sz="1600" dirty="0" smtClean="0"/>
              <a:t>На </a:t>
            </a:r>
            <a:r>
              <a:rPr lang="ru-RU" sz="1600" dirty="0"/>
              <a:t>территориях, где грунтовые воды не имеют ясно выраженного направления потока, а водоносный пласт сложен песчаными грунтами или имеет слоистое строение с незамкнутыми песчаными прослойками, следует устраивать пластовый дренаж (</a:t>
            </a:r>
            <a:r>
              <a:rPr lang="ru-RU" sz="1600" dirty="0">
                <a:solidFill>
                  <a:schemeClr val="accent1"/>
                </a:solidFill>
              </a:rPr>
              <a:t>рис. 7</a:t>
            </a:r>
            <a:r>
              <a:rPr lang="ru-RU" sz="1600" dirty="0"/>
              <a:t>).</a:t>
            </a:r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67" y="3429000"/>
            <a:ext cx="3456384" cy="2290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8095" y="3501007"/>
            <a:ext cx="4824536" cy="2290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850193" y="6044326"/>
            <a:ext cx="30700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accent1"/>
                </a:solidFill>
              </a:rPr>
              <a:t>Рис. 7. </a:t>
            </a:r>
            <a:r>
              <a:rPr lang="ru-RU" sz="1400" dirty="0" smtClean="0"/>
              <a:t>Схема </a:t>
            </a:r>
            <a:r>
              <a:rPr lang="ru-RU" sz="1400" dirty="0"/>
              <a:t>пластового дренажа</a:t>
            </a:r>
          </a:p>
        </p:txBody>
      </p:sp>
    </p:spTree>
    <p:extLst>
      <p:ext uri="{BB962C8B-B14F-4D97-AF65-F5344CB8AC3E}">
        <p14:creationId xmlns:p14="http://schemas.microsoft.com/office/powerpoint/2010/main" val="249707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86938" y="16697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i="1" dirty="0"/>
              <a:t>Кольцевой дренаж</a:t>
            </a:r>
            <a:endParaRPr lang="ru-RU" sz="2400" dirty="0"/>
          </a:p>
          <a:p>
            <a:r>
              <a:rPr lang="ru-RU" b="1" i="1" dirty="0"/>
              <a:t> 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836712"/>
            <a:ext cx="84969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/>
              <a:t> </a:t>
            </a:r>
            <a:r>
              <a:rPr lang="ru-RU" sz="1600" i="1" dirty="0" smtClean="0"/>
              <a:t>     </a:t>
            </a:r>
            <a:r>
              <a:rPr lang="ru-RU" sz="1600" i="1" dirty="0" smtClean="0">
                <a:solidFill>
                  <a:schemeClr val="accent1"/>
                </a:solidFill>
              </a:rPr>
              <a:t>Кольцевой </a:t>
            </a:r>
            <a:r>
              <a:rPr lang="ru-RU" sz="1600" i="1" dirty="0">
                <a:solidFill>
                  <a:schemeClr val="accent1"/>
                </a:solidFill>
              </a:rPr>
              <a:t>дренаж</a:t>
            </a:r>
            <a:r>
              <a:rPr lang="ru-RU" sz="1600" dirty="0">
                <a:solidFill>
                  <a:schemeClr val="accent1"/>
                </a:solidFill>
              </a:rPr>
              <a:t> </a:t>
            </a:r>
            <a:r>
              <a:rPr lang="ru-RU" sz="1600" dirty="0"/>
              <a:t>надо закладывать ниже пола защищаемого сооружения на глубину, определяемую расчетом. При большой ширине здания или при защите одним дренажом нескольких зданий, а также в случае особых требований к понижению грунтовых вод под защищаемым сооружением глубину заложения дренажа принимают в соответствии с расчетом, которым определяется превышение пониженного уровня грунтовых вод в центре контура кольцевого дренажа над уровнем воды в дрене. При недостаточной глубине заложения дренажа следует устраивать промежуточные дрены «рассечки».</a:t>
            </a:r>
          </a:p>
          <a:p>
            <a:pPr algn="just"/>
            <a:r>
              <a:rPr lang="ru-RU" sz="1600" dirty="0"/>
              <a:t>      Кольцевой дренаж следует прокладывать на расстоянии 5...8 м от стены здания. При меньшем расстоянии или большом заглублении дренажа необходимо принять меры против выноса, ослабления и осадки грунта под фундаментом здания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781311"/>
            <a:ext cx="3240360" cy="191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7101" y="3783641"/>
            <a:ext cx="4248472" cy="1941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681646" y="5877271"/>
            <a:ext cx="30909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accent1"/>
                </a:solidFill>
              </a:rPr>
              <a:t>Рис. 8. </a:t>
            </a:r>
            <a:r>
              <a:rPr lang="ru-RU" sz="1400" dirty="0"/>
              <a:t>Схема кольцевого дренажа</a:t>
            </a:r>
          </a:p>
        </p:txBody>
      </p:sp>
    </p:spTree>
    <p:extLst>
      <p:ext uri="{BB962C8B-B14F-4D97-AF65-F5344CB8AC3E}">
        <p14:creationId xmlns:p14="http://schemas.microsoft.com/office/powerpoint/2010/main" val="305660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65238" y="73081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Открытые </a:t>
            </a:r>
            <a:r>
              <a:rPr lang="ru-RU" sz="2400" i="1" dirty="0" err="1"/>
              <a:t>водопонизительные</a:t>
            </a:r>
            <a:r>
              <a:rPr lang="ru-RU" sz="2400" i="1" dirty="0"/>
              <a:t> скважины</a:t>
            </a:r>
          </a:p>
        </p:txBody>
      </p:sp>
      <p:pic>
        <p:nvPicPr>
          <p:cNvPr id="6" name="Рисунок 5" descr="http://tehlib.com/wp-content/uploads/2013/11/110813_0937_15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431" y="535151"/>
            <a:ext cx="3151012" cy="1837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tehlib.com/wp-content/uploads/2013/11/110813_0937_17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5208" y="2376577"/>
            <a:ext cx="3151011" cy="1812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tehlib.com/wp-content/uploads/2013/11/110813_0937_18.jp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9432" y="4189496"/>
            <a:ext cx="315101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tehlib.com/wp-content/uploads/2013/11/110813_0937_16.pn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70443" y="563922"/>
            <a:ext cx="1902358" cy="5261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46496" y="5825394"/>
            <a:ext cx="5333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accent1"/>
                </a:solidFill>
              </a:rPr>
              <a:t>Рис. 9.</a:t>
            </a:r>
            <a:r>
              <a:rPr lang="ru-RU" sz="1200" dirty="0"/>
              <a:t> Открытая </a:t>
            </a:r>
            <a:r>
              <a:rPr lang="ru-RU" sz="1200" dirty="0" err="1"/>
              <a:t>водопонизительная</a:t>
            </a:r>
            <a:r>
              <a:rPr lang="ru-RU" sz="1200" dirty="0"/>
              <a:t> скважина: 1 — колонна водоподъемных труб; 2 — пьезометры; 3 — кондуктор; 4 — фильтровая колонна; 5 — направляющие фонари; 6 — отстойник; 7 — насосная установка; 8 — водоприемное покрытие фильтра; 9 — песчано-гравийная обсыпка; 10 — муфта; 11 — местный грунт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80112" y="794001"/>
            <a:ext cx="345638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Применяются следующие виды открытых </a:t>
            </a:r>
            <a:r>
              <a:rPr lang="ru-RU" sz="1600" dirty="0" err="1"/>
              <a:t>водопонизительных</a:t>
            </a:r>
            <a:r>
              <a:rPr lang="ru-RU" sz="1600" dirty="0"/>
              <a:t> </a:t>
            </a:r>
            <a:r>
              <a:rPr lang="ru-RU" sz="1600" dirty="0" smtClean="0"/>
              <a:t>скважин: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accent1"/>
                </a:solidFill>
              </a:rPr>
              <a:t>скважины</a:t>
            </a:r>
            <a:r>
              <a:rPr lang="ru-RU" sz="1600" dirty="0">
                <a:solidFill>
                  <a:schemeClr val="accent1"/>
                </a:solidFill>
              </a:rPr>
              <a:t>, оборудованные насосами</a:t>
            </a:r>
            <a:r>
              <a:rPr lang="ru-RU" sz="1600" dirty="0"/>
              <a:t>; </a:t>
            </a:r>
            <a:endParaRPr lang="ru-RU" sz="1600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accent1"/>
                </a:solidFill>
              </a:rPr>
              <a:t>сквозные </a:t>
            </a:r>
            <a:r>
              <a:rPr lang="ru-RU" sz="1600" dirty="0">
                <a:solidFill>
                  <a:schemeClr val="accent1"/>
                </a:solidFill>
              </a:rPr>
              <a:t>фильтры</a:t>
            </a:r>
            <a:r>
              <a:rPr lang="ru-RU" sz="1600" dirty="0"/>
              <a:t>, с помощью которых подземные воды из всех прорезаемых скважинами водоносных слоев сбрасываются в подземные дренажные </a:t>
            </a:r>
            <a:r>
              <a:rPr lang="ru-RU" sz="1600" dirty="0" smtClean="0"/>
              <a:t>галереи;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accent1"/>
                </a:solidFill>
              </a:rPr>
              <a:t>самоизливающиеся </a:t>
            </a:r>
            <a:r>
              <a:rPr lang="ru-RU" sz="1600" dirty="0">
                <a:solidFill>
                  <a:schemeClr val="accent1"/>
                </a:solidFill>
              </a:rPr>
              <a:t>скважины с </a:t>
            </a:r>
            <a:r>
              <a:rPr lang="ru-RU" sz="1600" dirty="0" err="1">
                <a:solidFill>
                  <a:schemeClr val="accent1"/>
                </a:solidFill>
              </a:rPr>
              <a:t>изливом</a:t>
            </a:r>
            <a:r>
              <a:rPr lang="ru-RU" sz="1600" dirty="0">
                <a:solidFill>
                  <a:schemeClr val="accent1"/>
                </a:solidFill>
              </a:rPr>
              <a:t> воды через устье</a:t>
            </a:r>
            <a:r>
              <a:rPr lang="ru-RU" sz="1600" dirty="0" smtClean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 err="1" smtClean="0">
                <a:solidFill>
                  <a:schemeClr val="accent1"/>
                </a:solidFill>
              </a:rPr>
              <a:t>водопоглощающие</a:t>
            </a:r>
            <a:r>
              <a:rPr lang="ru-RU" sz="1600" dirty="0" smtClean="0">
                <a:solidFill>
                  <a:schemeClr val="accent1"/>
                </a:solidFill>
              </a:rPr>
              <a:t> </a:t>
            </a:r>
            <a:r>
              <a:rPr lang="ru-RU" sz="1600" dirty="0">
                <a:solidFill>
                  <a:schemeClr val="accent1"/>
                </a:solidFill>
              </a:rPr>
              <a:t>скважины</a:t>
            </a:r>
            <a:r>
              <a:rPr lang="ru-RU" sz="1600" dirty="0"/>
              <a:t>, с помощью которых подземные воды из осушаемого слоя сбрасываются в другой, лежащий ниже слой.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295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05973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Водоприемная часть </a:t>
            </a:r>
            <a:r>
              <a:rPr lang="ru-RU" sz="2400" i="1" dirty="0" err="1"/>
              <a:t>водопонизительных</a:t>
            </a:r>
            <a:r>
              <a:rPr lang="ru-RU" sz="2400" i="1" dirty="0"/>
              <a:t> скважин.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17956" y="598667"/>
            <a:ext cx="214653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 В большинстве случаев </a:t>
            </a:r>
            <a:r>
              <a:rPr lang="ru-RU" sz="1600" dirty="0" err="1"/>
              <a:t>водопонизительные</a:t>
            </a:r>
            <a:r>
              <a:rPr lang="ru-RU" sz="1600" dirty="0"/>
              <a:t> скважины оборудуются фильтром, образующие водоприемную часть. В основном используются трубчатые, каркасно-стержневые и кожуховые фильтры (</a:t>
            </a:r>
            <a:r>
              <a:rPr lang="ru-RU" sz="1600" dirty="0">
                <a:solidFill>
                  <a:schemeClr val="accent1"/>
                </a:solidFill>
              </a:rPr>
              <a:t>рис. 14</a:t>
            </a:r>
            <a:r>
              <a:rPr lang="ru-RU" sz="1600" dirty="0"/>
              <a:t>). </a:t>
            </a:r>
          </a:p>
        </p:txBody>
      </p:sp>
      <p:pic>
        <p:nvPicPr>
          <p:cNvPr id="6" name="Рисунок 5" descr="http://tehlib.com/wp-content/uploads/2013/11/110813_0937_31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027" y="604424"/>
            <a:ext cx="3096344" cy="1986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tehlib.com/wp-content/uploads/2013/11/110813_0937_34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716" y="2636912"/>
            <a:ext cx="3096344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tehlib.com/wp-content/uploads/2013/11/110813_0937_32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74371" y="613079"/>
            <a:ext cx="3343586" cy="3897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42946" y="4797152"/>
            <a:ext cx="59046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accent1"/>
                </a:solidFill>
              </a:rPr>
              <a:t>Рис. 14. </a:t>
            </a:r>
            <a:r>
              <a:rPr lang="ru-RU" sz="1200" dirty="0"/>
              <a:t>Фильтры </a:t>
            </a:r>
            <a:r>
              <a:rPr lang="ru-RU" sz="1200" dirty="0" err="1"/>
              <a:t>водопонизительных</a:t>
            </a:r>
            <a:r>
              <a:rPr lang="ru-RU" sz="1200" dirty="0"/>
              <a:t> скважин: </a:t>
            </a:r>
          </a:p>
          <a:p>
            <a:pPr algn="ctr"/>
            <a:r>
              <a:rPr lang="ru-RU" sz="1200" dirty="0"/>
              <a:t>а — трубчатый с проволочной обмоткой; б — каркасно-стержневой; в — кожуховый с песчано-гравийной обсыпкой; </a:t>
            </a:r>
          </a:p>
          <a:p>
            <a:pPr algn="ctr"/>
            <a:r>
              <a:rPr lang="ru-RU" sz="1200" dirty="0"/>
              <a:t>1 — проволочная обмотка; 2 — перфорированная труба; 3 — металлические стержни; 4 — опорные пояса жесткости; 5 — соединительная муфта; 6 — верхний соединительный патрубок; 7 — нижний соединительный патрубок; 8 — песчано-гравийная обсыпка; 9 — сетка панцирная; 10 — штыри для крепления сетки; 11 — стальные обручи для крепления сетки</a:t>
            </a:r>
          </a:p>
        </p:txBody>
      </p:sp>
    </p:spTree>
    <p:extLst>
      <p:ext uri="{BB962C8B-B14F-4D97-AF65-F5344CB8AC3E}">
        <p14:creationId xmlns:p14="http://schemas.microsoft.com/office/powerpoint/2010/main" val="58954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87015"/>
            <a:ext cx="47243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err="1"/>
              <a:t>Водопонизительные</a:t>
            </a:r>
            <a:r>
              <a:rPr lang="ru-RU" sz="2400" i="1" dirty="0"/>
              <a:t> системы.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330818"/>
            <a:ext cx="88924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 </a:t>
            </a:r>
            <a:endParaRPr lang="ru-RU" sz="1600" dirty="0"/>
          </a:p>
          <a:p>
            <a:r>
              <a:rPr lang="ru-RU" sz="1600" dirty="0"/>
              <a:t>      Совокупность устройств и средств, предназначенных для приема, откачки и отвода подземных вод с целью понижения их уровня, составляет </a:t>
            </a:r>
            <a:r>
              <a:rPr lang="ru-RU" sz="1600" dirty="0" err="1"/>
              <a:t>водопонизительную</a:t>
            </a:r>
            <a:r>
              <a:rPr lang="ru-RU" sz="1600" dirty="0"/>
              <a:t> систему. Постоянные </a:t>
            </a:r>
            <a:r>
              <a:rPr lang="ru-RU" sz="1600" dirty="0" err="1"/>
              <a:t>водопонизительные</a:t>
            </a:r>
            <a:r>
              <a:rPr lang="ru-RU" sz="1600" dirty="0"/>
              <a:t> системы для защиты территорий и сооружений от подземных вод принято называть — дренажными системами.</a:t>
            </a:r>
          </a:p>
          <a:p>
            <a:r>
              <a:rPr lang="ru-RU" sz="1600" dirty="0"/>
              <a:t>      Водоотлив, применяемый самостоятельно на отдельных объектах, например при разработке котлована или карьера в устойчивых грунтах, образует систему водоотлива, в которой котлован схематизируется как отдельный водозаборный колодец с радиальным направлением к нему фильтрационного потока. К схеме «колодца» приводятся также пластовые дренажи отдельных объектов, отдельные (не взаимодействующие) </a:t>
            </a:r>
            <a:r>
              <a:rPr lang="ru-RU" sz="1600" dirty="0" err="1"/>
              <a:t>водопонизительные</a:t>
            </a:r>
            <a:r>
              <a:rPr lang="ru-RU" sz="1600" dirty="0"/>
              <a:t> скважины, лучевые водозаборы.</a:t>
            </a:r>
          </a:p>
          <a:p>
            <a:r>
              <a:rPr lang="ru-RU" sz="1600" dirty="0"/>
              <a:t>      В случае, когда водоносный слой имеет значительную толщину ниже отметки, до которой требуется понизить уровень воды, и соответствующую фильтрационную способность, задачи водопонижения можно решать с помощью одних лишь иглофильтров или открытых </a:t>
            </a:r>
            <a:r>
              <a:rPr lang="ru-RU" sz="1600" dirty="0" err="1"/>
              <a:t>водопонизительных</a:t>
            </a:r>
            <a:r>
              <a:rPr lang="ru-RU" sz="1600" dirty="0"/>
              <a:t> скважин.</a:t>
            </a:r>
          </a:p>
        </p:txBody>
      </p:sp>
      <p:pic>
        <p:nvPicPr>
          <p:cNvPr id="6" name="Рисунок 5" descr="http://tehlib.com/wp-content/uploads/2013/11/110813_0937_46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973" y="4066551"/>
            <a:ext cx="3222104" cy="1788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tehlib.com/wp-content/uploads/2013/11/110813_0937_47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2854" y="4066551"/>
            <a:ext cx="2919466" cy="1788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079973" y="5872993"/>
            <a:ext cx="3384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1"/>
                </a:solidFill>
              </a:rPr>
              <a:t>Рис. 18. </a:t>
            </a:r>
            <a:r>
              <a:rPr lang="ru-RU" sz="1200" dirty="0"/>
              <a:t>Водопонижение иглофильтрами с дренажной </a:t>
            </a:r>
            <a:r>
              <a:rPr lang="ru-RU" sz="1200" dirty="0" err="1"/>
              <a:t>пригрузкой</a:t>
            </a:r>
            <a:r>
              <a:rPr lang="ru-RU" sz="1200" dirty="0"/>
              <a:t> откоса: 1 — иглофильтр; 2 — пониженный уровень подъемных вод; 3 — дренажная </a:t>
            </a:r>
            <a:r>
              <a:rPr lang="ru-RU" sz="1200" dirty="0" err="1"/>
              <a:t>пригрузка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464349" y="5855341"/>
            <a:ext cx="34200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1"/>
                </a:solidFill>
              </a:rPr>
              <a:t>Рис. 19. </a:t>
            </a:r>
            <a:r>
              <a:rPr lang="ru-RU" sz="1200" dirty="0"/>
              <a:t>Ярусное водопонижение иглофильтрами: 1 — иглофильтры верхнего яруса; 2 — иглофильтры нижнего яруса; 3 — конечное положение пониженного уровня подземных вод</a:t>
            </a:r>
          </a:p>
        </p:txBody>
      </p:sp>
    </p:spTree>
    <p:extLst>
      <p:ext uri="{BB962C8B-B14F-4D97-AF65-F5344CB8AC3E}">
        <p14:creationId xmlns:p14="http://schemas.microsoft.com/office/powerpoint/2010/main" val="383838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9531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 </a:t>
            </a:r>
            <a:r>
              <a:rPr lang="ru-RU" sz="2400" i="1" dirty="0"/>
              <a:t>Отвод воды от </a:t>
            </a:r>
            <a:r>
              <a:rPr lang="ru-RU" sz="2400" i="1" dirty="0" err="1"/>
              <a:t>водопонизительных</a:t>
            </a:r>
            <a:r>
              <a:rPr lang="ru-RU" sz="2400" i="1" dirty="0"/>
              <a:t> систем.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447608"/>
            <a:ext cx="885698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Самотечный </a:t>
            </a:r>
            <a:r>
              <a:rPr lang="ru-RU" sz="1600" dirty="0"/>
              <a:t>отвод воды осуществляете по трубопроводам, лоткам и открытым канавам. Сечение и продольный уклон канав выбирают из условия допускаемых (</a:t>
            </a:r>
            <a:r>
              <a:rPr lang="ru-RU" sz="1600" dirty="0" err="1"/>
              <a:t>неразмывающих</a:t>
            </a:r>
            <a:r>
              <a:rPr lang="ru-RU" sz="1600" dirty="0"/>
              <a:t>) скоростей для данных грунтов. Минимальный продольный уклон канав должен быть не менее 0,003 (в исключительных случаях 0,002) и назначаться в зависимости от рельефа поверхности. Крепление канавы принимают в зависимости от грунтовых условий и гидравлического режима потока в канаве.</a:t>
            </a:r>
          </a:p>
          <a:p>
            <a:r>
              <a:rPr lang="ru-RU" dirty="0"/>
              <a:t> </a:t>
            </a:r>
          </a:p>
        </p:txBody>
      </p:sp>
      <p:pic>
        <p:nvPicPr>
          <p:cNvPr id="6" name="Рисунок 5" descr="http://tehlib.com/wp-content/uploads/2014/07/071414_1233_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97287"/>
            <a:ext cx="2880320" cy="151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tehlib.com/wp-content/uploads/2014/07/071414_1233_18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496830"/>
            <a:ext cx="2880320" cy="1504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tehlib.com/wp-content/uploads/2014/07/071414_1233_17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8004" y="1973782"/>
            <a:ext cx="3816424" cy="274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79512" y="5011289"/>
            <a:ext cx="40324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Схема многоярусного проведения работ по понижению уровня грунтовых вод в котловане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1 — первоначальный уровень грунтовых вод; 2 — водооткачивающий коллектор; 3 — иглофильтры; 4 — наконечник иглофильтра; 5 — уровень грунтовых вод после 1-го яруса водопонижения; 6 — уровень 2-го яруса водопонижения; 7 — проектная отметка дна котлована; 8 — уровень понижения грунтовых вод после 3-го яруса водопонижения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338624" y="4718262"/>
            <a:ext cx="46085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Различные способы водопонижения</a:t>
            </a:r>
            <a:endParaRPr lang="ru-RU" sz="1200" dirty="0"/>
          </a:p>
          <a:p>
            <a:r>
              <a:rPr lang="ru-RU" sz="1200" dirty="0" smtClean="0"/>
              <a:t>а </a:t>
            </a:r>
            <a:r>
              <a:rPr lang="ru-RU" sz="1200" dirty="0"/>
              <a:t>— водопонижение с помощью системы иглофильтров и насосной откачки влаги; б — комбинированный способ, совмещающий откачку влаги через иглофильтры и </a:t>
            </a:r>
            <a:r>
              <a:rPr lang="ru-RU" sz="1200" dirty="0" err="1"/>
              <a:t>электроосмос</a:t>
            </a:r>
            <a:r>
              <a:rPr lang="ru-RU" sz="1200" dirty="0"/>
              <a:t>; 1 — поверхность земли; 2 — зоны осушения; 3 — водооткачивающий коллектор; 4 — иглофильтр; 5 — контур котлована; 6 —-уровень грунтовых вод при откачке иглофильтрами; 7 — иглофильтры, соединенные с отрицательным полюсом генератора; 8 — стержни, соединенные с положительным полюсом генератора; 9 — уровень грунтовых вод до применения </a:t>
            </a:r>
            <a:r>
              <a:rPr lang="ru-RU" sz="1200" dirty="0" err="1"/>
              <a:t>электроосмоса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79226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40768" y="100360"/>
            <a:ext cx="6390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Устройство </a:t>
            </a:r>
            <a:r>
              <a:rPr lang="ru-RU" sz="2400" i="1" dirty="0" err="1"/>
              <a:t>иглофильтровых</a:t>
            </a:r>
            <a:r>
              <a:rPr lang="ru-RU" sz="2400" i="1" dirty="0"/>
              <a:t> установок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574702"/>
            <a:ext cx="885698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  Обычно </a:t>
            </a:r>
            <a:r>
              <a:rPr lang="ru-RU" sz="1600" dirty="0"/>
              <a:t>иглофильтры легких и </a:t>
            </a:r>
            <a:r>
              <a:rPr lang="ru-RU" sz="1600" dirty="0" err="1"/>
              <a:t>эжекторных</a:t>
            </a:r>
            <a:r>
              <a:rPr lang="ru-RU" sz="1600" dirty="0"/>
              <a:t> </a:t>
            </a:r>
            <a:r>
              <a:rPr lang="ru-RU" sz="1600" dirty="0" err="1"/>
              <a:t>водопонизительных</a:t>
            </a:r>
            <a:r>
              <a:rPr lang="ru-RU" sz="1600" dirty="0"/>
              <a:t> установок погружаются в песчаные однородные грунты </a:t>
            </a:r>
            <a:r>
              <a:rPr lang="ru-RU" sz="1600" dirty="0" err="1"/>
              <a:t>гидроразмывом</a:t>
            </a:r>
            <a:r>
              <a:rPr lang="ru-RU" sz="1600" dirty="0"/>
              <a:t> под давлением (0,4—0,6 МПа). При наличии в песчаном слое больших включений гравия или значительных по высоте прослоек плотного глинистого грунта иглофильтры устанавливают в заранее пробуренные скважины. Вокруг иглофильтров в грунтах с коэффициентом фильтрации менее 5 м/</a:t>
            </a:r>
            <a:r>
              <a:rPr lang="ru-RU" sz="1600" dirty="0" err="1"/>
              <a:t>сут</a:t>
            </a:r>
            <a:r>
              <a:rPr lang="ru-RU" sz="1600" dirty="0"/>
              <a:t> устраивается песчано-гравийная обсыпка. </a:t>
            </a:r>
          </a:p>
          <a:p>
            <a:r>
              <a:rPr lang="ru-RU" dirty="0"/>
              <a:t> </a:t>
            </a:r>
          </a:p>
        </p:txBody>
      </p:sp>
      <p:pic>
        <p:nvPicPr>
          <p:cNvPr id="6" name="Рисунок 5" descr="http://tehlib.com/wp-content/uploads/2014/07/071414_1233_2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785" y="2261669"/>
            <a:ext cx="3335141" cy="2796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88786" y="5157192"/>
            <a:ext cx="33351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Схемы установки иглофильтров</a:t>
            </a:r>
            <a:r>
              <a:rPr lang="ru-RU" sz="1200" i="1" dirty="0"/>
              <a:t/>
            </a:r>
            <a:br>
              <a:rPr lang="ru-RU" sz="1200" i="1" dirty="0"/>
            </a:br>
            <a:r>
              <a:rPr lang="ru-RU" sz="1200" dirty="0"/>
              <a:t>а - установка на котловане; б - однорядная установка при узких траншеях; в — двухрядная установка при широких траншеях; </a:t>
            </a:r>
            <a:r>
              <a:rPr lang="ru-RU" sz="1200" dirty="0" smtClean="0"/>
              <a:t>1</a:t>
            </a:r>
            <a:r>
              <a:rPr lang="ru-RU" sz="1200" dirty="0"/>
              <a:t> — всасывающий коллектор; 2 —иглофильтры, 3 —насосы; 4 </a:t>
            </a:r>
            <a:r>
              <a:rPr lang="ru-RU" sz="1200" dirty="0" smtClean="0"/>
              <a:t>— депрессионные </a:t>
            </a:r>
            <a:r>
              <a:rPr lang="ru-RU" sz="1200" dirty="0"/>
              <a:t>кривые</a:t>
            </a:r>
          </a:p>
        </p:txBody>
      </p:sp>
      <p:pic>
        <p:nvPicPr>
          <p:cNvPr id="8" name="Рисунок 7" descr="http://tehlib.com/wp-content/uploads/2014/07/071414_1233_2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7450" y="2278863"/>
            <a:ext cx="4087052" cy="236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974976" y="4787861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 err="1" smtClean="0"/>
              <a:t>Иглофильтровая</a:t>
            </a:r>
            <a:r>
              <a:rPr lang="ru-RU" sz="1200" b="1" dirty="0"/>
              <a:t> </a:t>
            </a:r>
            <a:r>
              <a:rPr lang="ru-RU" sz="1200" b="1" dirty="0" smtClean="0"/>
              <a:t>установка</a:t>
            </a:r>
            <a:r>
              <a:rPr lang="ru-RU" sz="1200" b="1" dirty="0"/>
              <a:t>:</a:t>
            </a:r>
            <a:r>
              <a:rPr lang="ru-RU" sz="1200" i="1" dirty="0"/>
              <a:t/>
            </a:r>
            <a:br>
              <a:rPr lang="ru-RU" sz="1200" i="1" dirty="0"/>
            </a:br>
            <a:r>
              <a:rPr lang="ru-RU" sz="1200" dirty="0"/>
              <a:t>а — общий вид;  6 — устройство иглофильтров;  в — фильтрующее звено иглофильтра  с цилиндрическим  наконечником:  1 — </a:t>
            </a:r>
            <a:r>
              <a:rPr lang="ru-RU" sz="1200" dirty="0" err="1"/>
              <a:t>надфильтровая</a:t>
            </a:r>
            <a:r>
              <a:rPr lang="ru-RU" sz="1200" dirty="0"/>
              <a:t> труба;  2 — фильтрующее звено;  3 — наружная труба  с отверстиями;  4 — внутренняя  труба;  5 — фильтрующая  сетка;   6 — шаровой  клапан;    7 — наконечник; г — погружение иглофильтров при помощи воды</a:t>
            </a:r>
          </a:p>
        </p:txBody>
      </p:sp>
    </p:spTree>
    <p:extLst>
      <p:ext uri="{BB962C8B-B14F-4D97-AF65-F5344CB8AC3E}">
        <p14:creationId xmlns:p14="http://schemas.microsoft.com/office/powerpoint/2010/main" val="423447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ehlib.com/wp-content/uploads/2014/07/071414_1233_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9254" y="2420888"/>
            <a:ext cx="4169625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652120" y="439695"/>
            <a:ext cx="2843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   Для </a:t>
            </a:r>
            <a:r>
              <a:rPr lang="ru-RU" sz="1600" dirty="0"/>
              <a:t>определения готовности смонтированной </a:t>
            </a:r>
            <a:r>
              <a:rPr lang="ru-RU" sz="1600" dirty="0" err="1"/>
              <a:t>водопонизительной</a:t>
            </a:r>
            <a:r>
              <a:rPr lang="ru-RU" sz="1600" dirty="0"/>
              <a:t> системы проводятся пробные откачки, в процессе которых определяются эффективность работы насосов, герметичность соединений и отсутствие в откачиваемой воде песчаных частиц. </a:t>
            </a:r>
            <a:r>
              <a:rPr lang="ru-RU" sz="1600" dirty="0" smtClean="0"/>
              <a:t>   </a:t>
            </a:r>
            <a:r>
              <a:rPr lang="ru-RU" sz="1600" dirty="0" err="1" smtClean="0"/>
              <a:t>Водопонизительная</a:t>
            </a:r>
            <a:r>
              <a:rPr lang="ru-RU" sz="1600" dirty="0" smtClean="0"/>
              <a:t> </a:t>
            </a:r>
            <a:r>
              <a:rPr lang="ru-RU" sz="1600" dirty="0"/>
              <a:t>система может быть принята в эксплуатацию при условии ее нормальной работы в течение не менее 1 </a:t>
            </a:r>
            <a:r>
              <a:rPr lang="ru-RU" sz="1600" dirty="0" smtClean="0"/>
              <a:t>суток </a:t>
            </a:r>
            <a:r>
              <a:rPr lang="ru-RU" sz="1600" dirty="0"/>
              <a:t>после запуска.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02450" y="5517232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/>
              <a:t>Общий вид котлована с </a:t>
            </a:r>
            <a:r>
              <a:rPr lang="ru-RU" sz="1200" b="1" dirty="0" err="1"/>
              <a:t>водопонижающими</a:t>
            </a:r>
            <a:r>
              <a:rPr lang="ru-RU" sz="1200" b="1" dirty="0"/>
              <a:t> установками:</a:t>
            </a:r>
            <a:r>
              <a:rPr lang="ru-RU" sz="1200" i="1" dirty="0"/>
              <a:t/>
            </a:r>
            <a:br>
              <a:rPr lang="ru-RU" sz="1200" i="1" dirty="0"/>
            </a:br>
            <a:r>
              <a:rPr lang="ru-RU" sz="1200" dirty="0"/>
              <a:t>1 — трубчатые колодцы;  2 — иглофильтры;  3 — коллекторы;   4 — шарниры  соединения иглофильтра с коллектором; 5 — насосы; 6 — напорный отводной трубопровод; 7 — насосы для откачки атмосферных вод</a:t>
            </a:r>
          </a:p>
        </p:txBody>
      </p:sp>
      <p:pic>
        <p:nvPicPr>
          <p:cNvPr id="7" name="Рисунок 6" descr="http://tehlib.com/wp-content/uploads/2014/07/071414_1233_2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6431" y="404664"/>
            <a:ext cx="4195273" cy="1786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666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188639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Легкие </a:t>
            </a:r>
            <a:r>
              <a:rPr lang="ru-RU" sz="2400" i="1" dirty="0" err="1"/>
              <a:t>иглофильтровые</a:t>
            </a:r>
            <a:r>
              <a:rPr lang="ru-RU" sz="2400" i="1" dirty="0"/>
              <a:t> установки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99" y="650303"/>
            <a:ext cx="892899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   Легкие </a:t>
            </a:r>
            <a:r>
              <a:rPr lang="ru-RU" sz="1600" dirty="0" err="1"/>
              <a:t>иглофильтровые</a:t>
            </a:r>
            <a:r>
              <a:rPr lang="ru-RU" sz="1600" dirty="0"/>
              <a:t> установки помимо иглофильтров включают также водосборный коллектор, объединяющий их в одну </a:t>
            </a:r>
            <a:r>
              <a:rPr lang="ru-RU" sz="1600" dirty="0" err="1"/>
              <a:t>водопонизителъную</a:t>
            </a:r>
            <a:r>
              <a:rPr lang="ru-RU" sz="1600" dirty="0"/>
              <a:t> систему, центробежные насосные агрегаты и отводящий трубопровод. </a:t>
            </a:r>
            <a:r>
              <a:rPr lang="ru-RU" sz="1600" dirty="0" smtClean="0"/>
              <a:t>Погружают </a:t>
            </a:r>
            <a:r>
              <a:rPr lang="ru-RU" sz="1600" dirty="0"/>
              <a:t>легкие иглофильтры на глубину 7-8 м всего гидравлическим способом. При этом иглофильтр с присоединенным к нему шлангом от насоса поднимают краном в вертикальное положение, после чего включают насос. Вода, нагнетаемая по внутренней трубе иглофильтра) отталкивает шаровой клапан (кольцевой клапан при этом закрывает доступ в пространство между наружной и внутренней трубами) и поступает к наконечнику 25, выйдя из которого с большой скоростью, размывает грунт. В результате образуется скважина, в которую опускают иглофильтр. Расстояние между иглофильтрами принимают в зависимости от схемы их расположения (кольцевой или линейной), глубины водопонижения, типа насосного агрегата и гидрогеологических условий, но обычно эти расстояния равны 0,75; 1,5, а иногда и 3 м.</a:t>
            </a:r>
          </a:p>
          <a:p>
            <a:pPr algn="just"/>
            <a:r>
              <a:rPr lang="ru-RU" sz="1600" dirty="0"/>
              <a:t>      Откачку воды из системы с легкими иглофильтрами производят насосным агрегатом, состоящим из центробежного насоса, соединенного с вакуум-насосом или вихревым самовсасывающим насосом. При откачке воды шаровой клапан иглофильтра под влиянием вакуума поднимается, а кольцевой клапан опускается, открывая путь грунтовой воде, поступающей во внутреннюю трубу через отверстия наружной трубы фильтра.</a:t>
            </a:r>
          </a:p>
          <a:p>
            <a:pPr algn="just"/>
            <a:r>
              <a:rPr lang="ru-RU" sz="1600" dirty="0"/>
              <a:t>     Легкие иглофильтры погружают в грунт способом </a:t>
            </a:r>
            <a:r>
              <a:rPr lang="ru-RU" sz="1600" dirty="0" err="1"/>
              <a:t>гидроподмыва</a:t>
            </a:r>
            <a:r>
              <a:rPr lang="ru-RU" sz="1600" dirty="0"/>
              <a:t> под действием собственного веса с помощью струи воды давлением 0,3÷0,5 МПа, размывающей грунт под наконечником фильтра, или монтируют в заранее пробуренные скважины. В глинистых и суглинистых грунтах допускается предварительная проработка ствола скважины трубой, снабженной наконечником с фрезой. Данные об установке фильтров заносят в журнал погружения иглофильтров.</a:t>
            </a:r>
          </a:p>
        </p:txBody>
      </p:sp>
    </p:spTree>
    <p:extLst>
      <p:ext uri="{BB962C8B-B14F-4D97-AF65-F5344CB8AC3E}">
        <p14:creationId xmlns:p14="http://schemas.microsoft.com/office/powerpoint/2010/main" val="382945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3" b="7432"/>
          <a:stretch/>
        </p:blipFill>
        <p:spPr bwMode="auto">
          <a:xfrm>
            <a:off x="107504" y="0"/>
            <a:ext cx="5112568" cy="386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"/>
            <a:ext cx="3824751" cy="385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671" y="4001000"/>
            <a:ext cx="90820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Иглофильтры</a:t>
            </a:r>
          </a:p>
          <a:p>
            <a:r>
              <a:rPr lang="ru-RU" dirty="0"/>
              <a:t>а — общий вид иглофильтра; б — положение клапанов фильтрового звена при погружении иглофильтра; в — то же, при откачке грунтовой воды; </a:t>
            </a:r>
            <a:endParaRPr lang="ru-RU" dirty="0" smtClean="0"/>
          </a:p>
          <a:p>
            <a:r>
              <a:rPr lang="ru-RU" dirty="0" smtClean="0"/>
              <a:t>1 </a:t>
            </a:r>
            <a:r>
              <a:rPr lang="ru-RU" dirty="0"/>
              <a:t>— наружная труба; </a:t>
            </a:r>
            <a:endParaRPr lang="ru-RU" dirty="0" smtClean="0"/>
          </a:p>
          <a:p>
            <a:r>
              <a:rPr lang="ru-RU" dirty="0" smtClean="0"/>
              <a:t>2—внутренняя </a:t>
            </a:r>
            <a:r>
              <a:rPr lang="ru-RU" dirty="0"/>
              <a:t>труба; </a:t>
            </a:r>
            <a:endParaRPr lang="ru-RU" dirty="0" smtClean="0"/>
          </a:p>
          <a:p>
            <a:r>
              <a:rPr lang="ru-RU" dirty="0" smtClean="0"/>
              <a:t>3 </a:t>
            </a:r>
            <a:r>
              <a:rPr lang="ru-RU" dirty="0"/>
              <a:t>— фильтровальная сетка; </a:t>
            </a:r>
            <a:endParaRPr lang="ru-RU" dirty="0" smtClean="0"/>
          </a:p>
          <a:p>
            <a:r>
              <a:rPr lang="ru-RU" dirty="0" smtClean="0"/>
              <a:t>4 </a:t>
            </a:r>
            <a:r>
              <a:rPr lang="ru-RU" dirty="0"/>
              <a:t>и 5 — кольца; </a:t>
            </a:r>
            <a:endParaRPr lang="ru-RU" dirty="0" smtClean="0"/>
          </a:p>
          <a:p>
            <a:r>
              <a:rPr lang="ru-RU" dirty="0" smtClean="0"/>
              <a:t>6 </a:t>
            </a:r>
            <a:r>
              <a:rPr lang="ru-RU" dirty="0"/>
              <a:t>— шаровой клапан; </a:t>
            </a:r>
            <a:endParaRPr lang="ru-RU" dirty="0" smtClean="0"/>
          </a:p>
          <a:p>
            <a:r>
              <a:rPr lang="ru-RU" dirty="0" smtClean="0"/>
              <a:t>7 </a:t>
            </a:r>
            <a:r>
              <a:rPr lang="ru-RU" dirty="0"/>
              <a:t>— стержень; </a:t>
            </a:r>
            <a:endParaRPr lang="ru-RU" dirty="0" smtClean="0"/>
          </a:p>
          <a:p>
            <a:r>
              <a:rPr lang="ru-RU" dirty="0" smtClean="0"/>
              <a:t>8 </a:t>
            </a:r>
            <a:r>
              <a:rPr lang="ru-RU" dirty="0"/>
              <a:t>— наконечник</a:t>
            </a:r>
          </a:p>
        </p:txBody>
      </p:sp>
    </p:spTree>
    <p:extLst>
      <p:ext uri="{BB962C8B-B14F-4D97-AF65-F5344CB8AC3E}">
        <p14:creationId xmlns:p14="http://schemas.microsoft.com/office/powerpoint/2010/main" val="384078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ehlib.com/wp-content/uploads/2014/07/071414_1233_3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006" y="476672"/>
            <a:ext cx="592415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012160" y="476672"/>
            <a:ext cx="30368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solidFill>
                  <a:schemeClr val="accent1"/>
                </a:solidFill>
              </a:rPr>
              <a:t>Оборудование легких </a:t>
            </a:r>
            <a:r>
              <a:rPr lang="ru-RU" sz="1200" i="1" dirty="0" err="1">
                <a:solidFill>
                  <a:schemeClr val="accent1"/>
                </a:solidFill>
              </a:rPr>
              <a:t>иглофильтровых</a:t>
            </a:r>
            <a:r>
              <a:rPr lang="ru-RU" sz="1200" i="1" dirty="0">
                <a:solidFill>
                  <a:schemeClr val="accent1"/>
                </a:solidFill>
              </a:rPr>
              <a:t> установок</a:t>
            </a:r>
            <a:r>
              <a:rPr lang="ru-RU" sz="1200" i="1" dirty="0" smtClean="0">
                <a:solidFill>
                  <a:schemeClr val="accent1"/>
                </a:solidFill>
              </a:rPr>
              <a:t>:</a:t>
            </a:r>
          </a:p>
          <a:p>
            <a:pPr algn="ctr"/>
            <a:r>
              <a:rPr lang="ru-RU" sz="1200" dirty="0" smtClean="0"/>
              <a:t>а </a:t>
            </a:r>
            <a:r>
              <a:rPr lang="ru-RU" sz="1200" b="1" dirty="0"/>
              <a:t>—</a:t>
            </a:r>
            <a:r>
              <a:rPr lang="ru-RU" sz="1200" dirty="0"/>
              <a:t> общий вид </a:t>
            </a:r>
            <a:r>
              <a:rPr lang="ru-RU" sz="1200" dirty="0" err="1"/>
              <a:t>иглофильтровой</a:t>
            </a:r>
            <a:r>
              <a:rPr lang="ru-RU" sz="1200" dirty="0"/>
              <a:t> установки; б — погружение иглофильтров; г — водоприемное фильтровое звено иглофильтра в процессе откачки воды; д — то же, при гидравлическом погружении иглофильтра; в — иглофильтр в собранном виде; 1 — гибкое соединение иглофильтра со всасывающим коллектором 2; 3 — насосный агрегат; 4 — опора; 5 — иглофильтры; 6 — кран; 7 — коллектор; 8 — шланг; 9 — колонна для наращивания; 10 — скважина; 11 — фильтровое звено иглофильтра; 12 — </a:t>
            </a:r>
            <a:r>
              <a:rPr lang="ru-RU" sz="1200" dirty="0" err="1"/>
              <a:t>надфильтровая</a:t>
            </a:r>
            <a:r>
              <a:rPr lang="ru-RU" sz="1200" dirty="0"/>
              <a:t> труба; 13 — конец </a:t>
            </a:r>
            <a:r>
              <a:rPr lang="ru-RU" sz="1200" dirty="0" err="1"/>
              <a:t>надфильтровой</a:t>
            </a:r>
            <a:r>
              <a:rPr lang="ru-RU" sz="1200" dirty="0"/>
              <a:t> трубы; 14 — внутренняя труба; 15 — шайба; 16 — муфта; 17 — резиновое кольцо; 18 — наружная перфорированная труба; 19 — проволочная обмотка; 20 — сетка; 21 — кольцевой клапан; 22 — седло клапана; 23 — шаровой клапан; 24 — ограничитель; 25 — наконечник с зубчатой коронкой</a:t>
            </a:r>
          </a:p>
        </p:txBody>
      </p:sp>
    </p:spTree>
    <p:extLst>
      <p:ext uri="{BB962C8B-B14F-4D97-AF65-F5344CB8AC3E}">
        <p14:creationId xmlns:p14="http://schemas.microsoft.com/office/powerpoint/2010/main" val="175405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tehlib.com/wp-content/uploads/2014/07/071414_1233_32.pn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012" y="260647"/>
            <a:ext cx="4329004" cy="441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Объект 4" descr="http://tehlib.com/wp-content/uploads/2014/07/071414_1233_33.jpg"/>
          <p:cNvPicPr>
            <a:picLocks noGrp="1"/>
          </p:cNvPicPr>
          <p:nvPr>
            <p:ph sz="quarter" idx="13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60647"/>
            <a:ext cx="3805839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tehlib.com/wp-content/uploads/2014/07/071414_1233_3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2708920"/>
            <a:ext cx="3816424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43608" y="5013176"/>
            <a:ext cx="6606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solidFill>
                  <a:schemeClr val="accent1"/>
                </a:solidFill>
              </a:rPr>
              <a:t>Водопонижение легкими </a:t>
            </a:r>
            <a:r>
              <a:rPr lang="ru-RU" sz="1200" i="1" dirty="0" err="1">
                <a:solidFill>
                  <a:schemeClr val="accent1"/>
                </a:solidFill>
              </a:rPr>
              <a:t>иглофильтровыми</a:t>
            </a:r>
            <a:r>
              <a:rPr lang="ru-RU" sz="1200" i="1" dirty="0">
                <a:solidFill>
                  <a:schemeClr val="accent1"/>
                </a:solidFill>
              </a:rPr>
              <a:t> установками (ЛИУ):</a:t>
            </a:r>
          </a:p>
          <a:p>
            <a:pPr algn="ctr"/>
            <a:r>
              <a:rPr lang="ru-RU" sz="1200" dirty="0"/>
              <a:t>1 </a:t>
            </a:r>
            <a:r>
              <a:rPr lang="ru-RU" sz="1200" b="1" dirty="0"/>
              <a:t>—</a:t>
            </a:r>
            <a:r>
              <a:rPr lang="ru-RU" sz="1200" dirty="0"/>
              <a:t> траншея с креплениями; 2 — всасывающий коллектор; 3 — соединительные патрубки (шланги); 4 — кран или вентиль; 5 — насосный агрегат; 6 — иглофильтры; 7 — пониженный уровень грунтовых вод; 8 — водоприемное (фильтровое) звено иглофильтра; 9 — проложенный трубопровод в траншее; 10 — напорный трубопровод; 11 — сборный трубопровод; 12 — дренажная </a:t>
            </a:r>
            <a:r>
              <a:rPr lang="ru-RU" sz="1200" dirty="0" err="1"/>
              <a:t>пригрузка</a:t>
            </a:r>
            <a:r>
              <a:rPr lang="ru-RU" sz="1200" dirty="0"/>
              <a:t>; 13 — иглофильтры верхнего яруса; 14 — то же, нижнего яруса; 15 — конечное положение депрессионной поверхности грунтовых вод; 16 — глиняный тампон; 17 — песчано-гравийная обсыпка.</a:t>
            </a:r>
          </a:p>
        </p:txBody>
      </p:sp>
    </p:spTree>
    <p:extLst>
      <p:ext uri="{BB962C8B-B14F-4D97-AF65-F5344CB8AC3E}">
        <p14:creationId xmlns:p14="http://schemas.microsoft.com/office/powerpoint/2010/main" val="38367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vodotvedenie.u45082.netangels.ru/admin/ckfinder/userfiles/images/vodoponizhenie_iglofiltram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8" y="0"/>
            <a:ext cx="91426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276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195</TotalTime>
  <Words>2050</Words>
  <Application>Microsoft Office PowerPoint</Application>
  <PresentationFormat>Экран (4:3)</PresentationFormat>
  <Paragraphs>134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Воздушный поток</vt:lpstr>
      <vt:lpstr> ТЕХНОЛОГИЯ ВОЗВЕДЕНИЯ ЗАГЛУБЛЕННЫХ И ПОДЗЕМНЫХ СООРУЖЕНИЙ. ВОДОПОНИЖЕНИЕ</vt:lpstr>
      <vt:lpstr>Содержание</vt:lpstr>
      <vt:lpstr>Возведение заглубленных и подземных сооружений</vt:lpstr>
      <vt:lpstr> </vt:lpstr>
      <vt:lpstr> Водопонижение с применением водоотлива, дренажа, иглофильтровых установок, водопонижающих (дренажных) систем   </vt:lpstr>
      <vt:lpstr> 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№1  ТЕХНОЛОГИЯ ВОЗВЕДЕНИЯ ЗАГЛУБЛЕННЫХ И ПОДЗЕМНЫХ СООРУЖЕНИЙ. ВОДОПОНИЖЕНИЕ</dc:title>
  <dc:creator>User</dc:creator>
  <cp:lastModifiedBy>Анатолий Гольцев</cp:lastModifiedBy>
  <cp:revision>21</cp:revision>
  <dcterms:created xsi:type="dcterms:W3CDTF">2018-03-06T03:00:02Z</dcterms:created>
  <dcterms:modified xsi:type="dcterms:W3CDTF">2019-09-23T07:57:19Z</dcterms:modified>
</cp:coreProperties>
</file>